
<file path=[Content_Types].xml><?xml version="1.0" encoding="utf-8"?>
<Types xmlns="http://schemas.openxmlformats.org/package/2006/content-types">
  <Default Extension="bmp" ContentType="image/bmp"/>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avi" ContentType="video/avi"/>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48"/>
  </p:notesMasterIdLst>
  <p:sldIdLst>
    <p:sldId id="256" r:id="rId2"/>
    <p:sldId id="257" r:id="rId3"/>
    <p:sldId id="258" r:id="rId4"/>
    <p:sldId id="261" r:id="rId5"/>
    <p:sldId id="260" r:id="rId6"/>
    <p:sldId id="259" r:id="rId7"/>
    <p:sldId id="262" r:id="rId8"/>
    <p:sldId id="265" r:id="rId9"/>
    <p:sldId id="266" r:id="rId10"/>
    <p:sldId id="270" r:id="rId11"/>
    <p:sldId id="273" r:id="rId12"/>
    <p:sldId id="274" r:id="rId13"/>
    <p:sldId id="267" r:id="rId14"/>
    <p:sldId id="263" r:id="rId15"/>
    <p:sldId id="264" r:id="rId16"/>
    <p:sldId id="268" r:id="rId17"/>
    <p:sldId id="269" r:id="rId18"/>
    <p:sldId id="275" r:id="rId19"/>
    <p:sldId id="276" r:id="rId20"/>
    <p:sldId id="303" r:id="rId21"/>
    <p:sldId id="271" r:id="rId22"/>
    <p:sldId id="291" r:id="rId23"/>
    <p:sldId id="292" r:id="rId24"/>
    <p:sldId id="293" r:id="rId25"/>
    <p:sldId id="272" r:id="rId26"/>
    <p:sldId id="280" r:id="rId27"/>
    <p:sldId id="279" r:id="rId28"/>
    <p:sldId id="295" r:id="rId29"/>
    <p:sldId id="296" r:id="rId30"/>
    <p:sldId id="297" r:id="rId31"/>
    <p:sldId id="299" r:id="rId32"/>
    <p:sldId id="278" r:id="rId33"/>
    <p:sldId id="281" r:id="rId34"/>
    <p:sldId id="285" r:id="rId35"/>
    <p:sldId id="286" r:id="rId36"/>
    <p:sldId id="282" r:id="rId37"/>
    <p:sldId id="283" r:id="rId38"/>
    <p:sldId id="284" r:id="rId39"/>
    <p:sldId id="287" r:id="rId40"/>
    <p:sldId id="288" r:id="rId41"/>
    <p:sldId id="289" r:id="rId42"/>
    <p:sldId id="294" r:id="rId43"/>
    <p:sldId id="290" r:id="rId44"/>
    <p:sldId id="300" r:id="rId45"/>
    <p:sldId id="302" r:id="rId46"/>
    <p:sldId id="301"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75" autoAdjust="0"/>
    <p:restoredTop sz="94660"/>
  </p:normalViewPr>
  <p:slideViewPr>
    <p:cSldViewPr>
      <p:cViewPr varScale="1">
        <p:scale>
          <a:sx n="107" d="100"/>
          <a:sy n="107" d="100"/>
        </p:scale>
        <p:origin x="-1098"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9768A7-D7B7-4E84-8E35-78F9D18059DF}" type="datetimeFigureOut">
              <a:rPr lang="en-US" smtClean="0"/>
              <a:t>7/1/2010</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50535A-3902-4768-93D3-7457F762FCC8}" type="slidenum">
              <a:rPr lang="en-US" smtClean="0"/>
              <a:t>‹#›</a:t>
            </a:fld>
            <a:endParaRPr lang="en-US" dirty="0"/>
          </a:p>
        </p:txBody>
      </p:sp>
    </p:spTree>
    <p:extLst>
      <p:ext uri="{BB962C8B-B14F-4D97-AF65-F5344CB8AC3E}">
        <p14:creationId xmlns:p14="http://schemas.microsoft.com/office/powerpoint/2010/main" val="2734687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M16A4’s max effective range is</a:t>
            </a:r>
            <a:r>
              <a:rPr lang="en-US" baseline="0" dirty="0" smtClean="0"/>
              <a:t> 600m due to the limitations of the detachable carry handle sight; with ACOG the max effective range is 800m</a:t>
            </a:r>
            <a:endParaRPr lang="en-US" dirty="0"/>
          </a:p>
        </p:txBody>
      </p:sp>
      <p:sp>
        <p:nvSpPr>
          <p:cNvPr id="4" name="Slide Number Placeholder 3"/>
          <p:cNvSpPr>
            <a:spLocks noGrp="1"/>
          </p:cNvSpPr>
          <p:nvPr>
            <p:ph type="sldNum" sz="quarter" idx="10"/>
          </p:nvPr>
        </p:nvSpPr>
        <p:spPr/>
        <p:txBody>
          <a:bodyPr/>
          <a:lstStyle/>
          <a:p>
            <a:fld id="{A550535A-3902-4768-93D3-7457F762FCC8}" type="slidenum">
              <a:rPr lang="en-US" smtClean="0"/>
              <a:t>5</a:t>
            </a:fld>
            <a:endParaRPr lang="en-US" dirty="0"/>
          </a:p>
        </p:txBody>
      </p:sp>
    </p:spTree>
    <p:extLst>
      <p:ext uri="{BB962C8B-B14F-4D97-AF65-F5344CB8AC3E}">
        <p14:creationId xmlns:p14="http://schemas.microsoft.com/office/powerpoint/2010/main" val="30155264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Even though each of these</a:t>
            </a:r>
            <a:r>
              <a:rPr lang="en-US" baseline="0" dirty="0" smtClean="0"/>
              <a:t> sight pictures look different due to eye relief, they are all aligned properly. </a:t>
            </a:r>
            <a:endParaRPr lang="en-US" dirty="0"/>
          </a:p>
        </p:txBody>
      </p:sp>
      <p:sp>
        <p:nvSpPr>
          <p:cNvPr id="4" name="Slide Number Placeholder 3"/>
          <p:cNvSpPr>
            <a:spLocks noGrp="1"/>
          </p:cNvSpPr>
          <p:nvPr>
            <p:ph type="sldNum" sz="quarter" idx="10"/>
          </p:nvPr>
        </p:nvSpPr>
        <p:spPr/>
        <p:txBody>
          <a:bodyPr/>
          <a:lstStyle/>
          <a:p>
            <a:fld id="{A550535A-3902-4768-93D3-7457F762FCC8}" type="slidenum">
              <a:rPr lang="en-US" smtClean="0"/>
              <a:t>29</a:t>
            </a:fld>
            <a:endParaRPr lang="en-US" dirty="0"/>
          </a:p>
        </p:txBody>
      </p:sp>
    </p:spTree>
    <p:extLst>
      <p:ext uri="{BB962C8B-B14F-4D97-AF65-F5344CB8AC3E}">
        <p14:creationId xmlns:p14="http://schemas.microsoft.com/office/powerpoint/2010/main" val="25427610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If the ACOG issued is not for the rifle the shooter has, the shooter will have to gather data for different ranges to discern which aiming</a:t>
            </a:r>
            <a:r>
              <a:rPr lang="en-US" baseline="0" dirty="0" smtClean="0"/>
              <a:t> point they should use for each range.</a:t>
            </a:r>
            <a:endParaRPr lang="en-US" dirty="0"/>
          </a:p>
        </p:txBody>
      </p:sp>
      <p:sp>
        <p:nvSpPr>
          <p:cNvPr id="4" name="Slide Number Placeholder 3"/>
          <p:cNvSpPr>
            <a:spLocks noGrp="1"/>
          </p:cNvSpPr>
          <p:nvPr>
            <p:ph type="sldNum" sz="quarter" idx="10"/>
          </p:nvPr>
        </p:nvSpPr>
        <p:spPr/>
        <p:txBody>
          <a:bodyPr/>
          <a:lstStyle/>
          <a:p>
            <a:fld id="{A550535A-3902-4768-93D3-7457F762FCC8}" type="slidenum">
              <a:rPr lang="en-US" smtClean="0"/>
              <a:t>37</a:t>
            </a:fld>
            <a:endParaRPr lang="en-US" dirty="0"/>
          </a:p>
        </p:txBody>
      </p:sp>
    </p:spTree>
    <p:extLst>
      <p:ext uri="{BB962C8B-B14F-4D97-AF65-F5344CB8AC3E}">
        <p14:creationId xmlns:p14="http://schemas.microsoft.com/office/powerpoint/2010/main" val="36734600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50535A-3902-4768-93D3-7457F762FCC8}" type="slidenum">
              <a:rPr lang="en-US" smtClean="0"/>
              <a:t>41</a:t>
            </a:fld>
            <a:endParaRPr lang="en-US" dirty="0"/>
          </a:p>
        </p:txBody>
      </p:sp>
    </p:spTree>
    <p:extLst>
      <p:ext uri="{BB962C8B-B14F-4D97-AF65-F5344CB8AC3E}">
        <p14:creationId xmlns:p14="http://schemas.microsoft.com/office/powerpoint/2010/main" val="30137883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50535A-3902-4768-93D3-7457F762FCC8}" type="slidenum">
              <a:rPr lang="en-US" smtClean="0"/>
              <a:t>42</a:t>
            </a:fld>
            <a:endParaRPr lang="en-US" dirty="0"/>
          </a:p>
        </p:txBody>
      </p:sp>
    </p:spTree>
    <p:extLst>
      <p:ext uri="{BB962C8B-B14F-4D97-AF65-F5344CB8AC3E}">
        <p14:creationId xmlns:p14="http://schemas.microsoft.com/office/powerpoint/2010/main" val="41464953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50535A-3902-4768-93D3-7457F762FCC8}" type="slidenum">
              <a:rPr lang="en-US" smtClean="0"/>
              <a:t>44</a:t>
            </a:fld>
            <a:endParaRPr lang="en-US" dirty="0"/>
          </a:p>
        </p:txBody>
      </p:sp>
    </p:spTree>
    <p:extLst>
      <p:ext uri="{BB962C8B-B14F-4D97-AF65-F5344CB8AC3E}">
        <p14:creationId xmlns:p14="http://schemas.microsoft.com/office/powerpoint/2010/main" val="4146495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a:t>
            </a:r>
            <a:r>
              <a:rPr lang="en-US" baseline="0" dirty="0" smtClean="0"/>
              <a:t> shooter can practice calling shots while dry firing as well, without worrying about poor trigger squeeze like flinching</a:t>
            </a:r>
            <a:endParaRPr lang="en-US" dirty="0"/>
          </a:p>
        </p:txBody>
      </p:sp>
      <p:sp>
        <p:nvSpPr>
          <p:cNvPr id="4" name="Slide Number Placeholder 3"/>
          <p:cNvSpPr>
            <a:spLocks noGrp="1"/>
          </p:cNvSpPr>
          <p:nvPr>
            <p:ph type="sldNum" sz="quarter" idx="10"/>
          </p:nvPr>
        </p:nvSpPr>
        <p:spPr/>
        <p:txBody>
          <a:bodyPr/>
          <a:lstStyle/>
          <a:p>
            <a:fld id="{A550535A-3902-4768-93D3-7457F762FCC8}" type="slidenum">
              <a:rPr lang="en-US" smtClean="0"/>
              <a:t>45</a:t>
            </a:fld>
            <a:endParaRPr lang="en-US" dirty="0"/>
          </a:p>
        </p:txBody>
      </p:sp>
    </p:spTree>
    <p:extLst>
      <p:ext uri="{BB962C8B-B14F-4D97-AF65-F5344CB8AC3E}">
        <p14:creationId xmlns:p14="http://schemas.microsoft.com/office/powerpoint/2010/main" val="41464953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50535A-3902-4768-93D3-7457F762FCC8}" type="slidenum">
              <a:rPr lang="en-US" smtClean="0"/>
              <a:t>46</a:t>
            </a:fld>
            <a:endParaRPr lang="en-US" dirty="0"/>
          </a:p>
        </p:txBody>
      </p:sp>
    </p:spTree>
    <p:extLst>
      <p:ext uri="{BB962C8B-B14F-4D97-AF65-F5344CB8AC3E}">
        <p14:creationId xmlns:p14="http://schemas.microsoft.com/office/powerpoint/2010/main" val="41464953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21E5B61-60C3-4B56-9FBC-907AF81AA7AD}" type="datetimeFigureOut">
              <a:rPr lang="en-US" smtClean="0"/>
              <a:t>7/1/2010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15368446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1E5B61-60C3-4B56-9FBC-907AF81AA7AD}" type="datetimeFigureOut">
              <a:rPr lang="en-US" smtClean="0"/>
              <a:t>7/1/2010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3321235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1E5B61-60C3-4B56-9FBC-907AF81AA7AD}" type="datetimeFigureOut">
              <a:rPr lang="en-US" smtClean="0"/>
              <a:t>7/1/2010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34535382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21E5B61-60C3-4B56-9FBC-907AF81AA7AD}" type="datetimeFigureOut">
              <a:rPr lang="en-US" smtClean="0"/>
              <a:t>7/1/2010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23436368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1E5B61-60C3-4B56-9FBC-907AF81AA7AD}" type="datetimeFigureOut">
              <a:rPr lang="en-US" smtClean="0"/>
              <a:t>7/1/2010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18731907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21E5B61-60C3-4B56-9FBC-907AF81AA7AD}" type="datetimeFigureOut">
              <a:rPr lang="en-US" smtClean="0"/>
              <a:t>7/1/2010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752827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1E5B61-60C3-4B56-9FBC-907AF81AA7AD}" type="datetimeFigureOut">
              <a:rPr lang="en-US" smtClean="0"/>
              <a:t>7/1/2010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2514422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1E5B61-60C3-4B56-9FBC-907AF81AA7AD}" type="datetimeFigureOut">
              <a:rPr lang="en-US" smtClean="0"/>
              <a:t>7/1/2010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4256873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1E5B61-60C3-4B56-9FBC-907AF81AA7AD}" type="datetimeFigureOut">
              <a:rPr lang="en-US" smtClean="0"/>
              <a:t>7/1/2010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7592939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1E5B61-60C3-4B56-9FBC-907AF81AA7AD}" type="datetimeFigureOut">
              <a:rPr lang="en-US" smtClean="0"/>
              <a:t>7/1/2010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5339770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1E5B61-60C3-4B56-9FBC-907AF81AA7AD}" type="datetimeFigureOut">
              <a:rPr lang="en-US" smtClean="0"/>
              <a:t>7/1/2010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8C0A8D-7BB1-4B2B-B98D-B6A80C499A36}" type="slidenum">
              <a:rPr lang="en-US" smtClean="0"/>
              <a:t>‹#›</a:t>
            </a:fld>
            <a:endParaRPr lang="en-US" dirty="0"/>
          </a:p>
        </p:txBody>
      </p:sp>
    </p:spTree>
    <p:extLst>
      <p:ext uri="{BB962C8B-B14F-4D97-AF65-F5344CB8AC3E}">
        <p14:creationId xmlns:p14="http://schemas.microsoft.com/office/powerpoint/2010/main" val="41837230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1E5B61-60C3-4B56-9FBC-907AF81AA7AD}" type="datetimeFigureOut">
              <a:rPr lang="en-US" smtClean="0"/>
              <a:t>7/1/2010</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8C0A8D-7BB1-4B2B-B98D-B6A80C499A36}" type="slidenum">
              <a:rPr lang="en-US" smtClean="0"/>
              <a:t>‹#›</a:t>
            </a:fld>
            <a:endParaRPr lang="en-US" dirty="0"/>
          </a:p>
        </p:txBody>
      </p:sp>
    </p:spTree>
    <p:extLst>
      <p:ext uri="{BB962C8B-B14F-4D97-AF65-F5344CB8AC3E}">
        <p14:creationId xmlns:p14="http://schemas.microsoft.com/office/powerpoint/2010/main" val="289546981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bmp"/><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6.jpg"/><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5" Type="http://schemas.openxmlformats.org/officeDocument/2006/relationships/image" Target="../media/image9.jpg"/><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5" Type="http://schemas.openxmlformats.org/officeDocument/2006/relationships/image" Target="../media/image14.jpg"/><Relationship Id="rId4" Type="http://schemas.openxmlformats.org/officeDocument/2006/relationships/image" Target="../media/image13.jp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15.jp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16.jp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20.jp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avi"/><Relationship Id="rId1" Type="http://schemas.microsoft.com/office/2007/relationships/media" Target="../media/media1.avi"/><Relationship Id="rId6" Type="http://schemas.openxmlformats.org/officeDocument/2006/relationships/image" Target="../media/image21.png"/><Relationship Id="rId5" Type="http://schemas.openxmlformats.org/officeDocument/2006/relationships/image" Target="../media/image2.jpeg"/><Relationship Id="rId4" Type="http://schemas.openxmlformats.org/officeDocument/2006/relationships/image" Target="../media/image4.gif"/></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22.jp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22.jpg"/></Relationships>
</file>

<file path=ppt/slides/_rels/slide1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23.gif"/></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24.gif"/></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25.jp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5" Type="http://schemas.openxmlformats.org/officeDocument/2006/relationships/image" Target="../media/image26.jpg"/><Relationship Id="rId4" Type="http://schemas.openxmlformats.org/officeDocument/2006/relationships/image" Target="../media/image25.jp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5" Type="http://schemas.openxmlformats.org/officeDocument/2006/relationships/image" Target="../media/image27.jpg"/><Relationship Id="rId4" Type="http://schemas.openxmlformats.org/officeDocument/2006/relationships/image" Target="../media/image25.jp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5" Type="http://schemas.openxmlformats.org/officeDocument/2006/relationships/image" Target="../media/image28.jpg"/><Relationship Id="rId4" Type="http://schemas.openxmlformats.org/officeDocument/2006/relationships/image" Target="../media/image25.jp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5" Type="http://schemas.openxmlformats.org/officeDocument/2006/relationships/image" Target="../media/image30.jpg"/><Relationship Id="rId4" Type="http://schemas.openxmlformats.org/officeDocument/2006/relationships/image" Target="../media/image29.jpg"/></Relationships>
</file>

<file path=ppt/slides/_rels/slide2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32.jpg"/></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34.jpg"/></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34.jpg"/></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35.jpg"/></Relationships>
</file>

<file path=ppt/slides/_rels/slide3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36.gif"/><Relationship Id="rId4" Type="http://schemas.openxmlformats.org/officeDocument/2006/relationships/image" Target="../media/image2.jpeg"/></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37.gif"/></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38.jpg"/></Relationships>
</file>

<file path=ppt/slides/_rels/slide40.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4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40.jpg"/><Relationship Id="rId5" Type="http://schemas.openxmlformats.org/officeDocument/2006/relationships/image" Target="../media/image39.jpg"/><Relationship Id="rId4" Type="http://schemas.openxmlformats.org/officeDocument/2006/relationships/image" Target="../media/image2.jpeg"/></Relationships>
</file>

<file path=ppt/slides/_rels/slide4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2.jpeg"/><Relationship Id="rId4" Type="http://schemas.openxmlformats.org/officeDocument/2006/relationships/image" Target="../media/image4.gif"/></Relationships>
</file>

<file path=ppt/slides/_rels/slide4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4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2.jpeg"/><Relationship Id="rId4" Type="http://schemas.openxmlformats.org/officeDocument/2006/relationships/image" Target="../media/image4.gif"/></Relationships>
</file>

<file path=ppt/slides/_rels/slide4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2.jpeg"/><Relationship Id="rId4" Type="http://schemas.openxmlformats.org/officeDocument/2006/relationships/image" Target="../media/image4.gif"/></Relationships>
</file>

<file path=ppt/slides/_rels/slide4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2.jpeg"/><Relationship Id="rId4" Type="http://schemas.openxmlformats.org/officeDocument/2006/relationships/image" Target="../media/image4.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3352800"/>
            <a:ext cx="7772400" cy="1470025"/>
          </a:xfrm>
        </p:spPr>
        <p:txBody>
          <a:bodyPr/>
          <a:lstStyle/>
          <a:p>
            <a:r>
              <a:rPr lang="en-US"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Marksmanship Fundamentals</a:t>
            </a:r>
            <a:r>
              <a:rPr lang="en-US" dirty="0" smtClean="0"/>
              <a:t/>
            </a:r>
            <a:br>
              <a:rPr lang="en-US" dirty="0" smtClean="0"/>
            </a:br>
            <a:endParaRPr lang="en-US" dirty="0"/>
          </a:p>
        </p:txBody>
      </p:sp>
      <p:sp>
        <p:nvSpPr>
          <p:cNvPr id="3" name="Subtitle 2"/>
          <p:cNvSpPr>
            <a:spLocks noGrp="1"/>
          </p:cNvSpPr>
          <p:nvPr>
            <p:ph type="subTitle" idx="1"/>
          </p:nvPr>
        </p:nvSpPr>
        <p:spPr>
          <a:xfrm>
            <a:off x="1447800" y="4876800"/>
            <a:ext cx="6400800" cy="1752600"/>
          </a:xfrm>
        </p:spPr>
        <p:txBody>
          <a:bodyPr>
            <a:normAutofit fontScale="92500" lnSpcReduction="10000"/>
          </a:bodyPr>
          <a:lstStyle/>
          <a:p>
            <a:r>
              <a:rPr lang="en-US" dirty="0" smtClean="0"/>
              <a:t>SPC Lars Reichenbach</a:t>
            </a:r>
          </a:p>
          <a:p>
            <a:endParaRPr lang="en-US" dirty="0"/>
          </a:p>
          <a:p>
            <a:endParaRPr lang="en-US" sz="1200" dirty="0" smtClean="0"/>
          </a:p>
          <a:p>
            <a:endParaRPr lang="en-US" sz="1200" dirty="0"/>
          </a:p>
          <a:p>
            <a:endParaRPr lang="en-US" sz="1200" dirty="0" smtClean="0"/>
          </a:p>
          <a:p>
            <a:r>
              <a:rPr lang="en-US" sz="1200" dirty="0" smtClean="0"/>
              <a:t>Security </a:t>
            </a:r>
            <a:r>
              <a:rPr lang="en-US" sz="1200" dirty="0"/>
              <a:t>Level:  Unclassified</a:t>
            </a:r>
          </a:p>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152400"/>
            <a:ext cx="1027814" cy="1143000"/>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4400" y="1371600"/>
            <a:ext cx="7239000" cy="2097969"/>
          </a:xfrm>
          <a:prstGeom prst="rect">
            <a:avLst/>
          </a:prstGeom>
        </p:spPr>
      </p:pic>
    </p:spTree>
    <p:extLst>
      <p:ext uri="{BB962C8B-B14F-4D97-AF65-F5344CB8AC3E}">
        <p14:creationId xmlns:p14="http://schemas.microsoft.com/office/powerpoint/2010/main" val="833611264"/>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683963" y="517410"/>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References</a:t>
            </a:r>
            <a:endParaRPr lang="en-US" sz="3200" dirty="0"/>
          </a:p>
        </p:txBody>
      </p:sp>
      <p:graphicFrame>
        <p:nvGraphicFramePr>
          <p:cNvPr id="23" name="Table 22"/>
          <p:cNvGraphicFramePr>
            <a:graphicFrameLocks noGrp="1"/>
          </p:cNvGraphicFramePr>
          <p:nvPr>
            <p:extLst>
              <p:ext uri="{D42A27DB-BD31-4B8C-83A1-F6EECF244321}">
                <p14:modId xmlns:p14="http://schemas.microsoft.com/office/powerpoint/2010/main" val="3790089932"/>
              </p:ext>
            </p:extLst>
          </p:nvPr>
        </p:nvGraphicFramePr>
        <p:xfrm>
          <a:off x="1884765" y="1600200"/>
          <a:ext cx="5201835" cy="1097280"/>
        </p:xfrm>
        <a:graphic>
          <a:graphicData uri="http://schemas.openxmlformats.org/drawingml/2006/table">
            <a:tbl>
              <a:tblPr>
                <a:tableStyleId>{5C22544A-7EE6-4342-B048-85BDC9FD1C3A}</a:tableStyleId>
              </a:tblPr>
              <a:tblGrid>
                <a:gridCol w="1620435"/>
                <a:gridCol w="2260300"/>
                <a:gridCol w="1321100"/>
              </a:tblGrid>
              <a:tr h="914400">
                <a:tc>
                  <a:txBody>
                    <a:bodyPr/>
                    <a:lstStyle/>
                    <a:p>
                      <a:pPr marL="0" marR="0">
                        <a:spcBef>
                          <a:spcPts val="0"/>
                        </a:spcBef>
                        <a:spcAft>
                          <a:spcPts val="0"/>
                        </a:spcAft>
                      </a:pPr>
                      <a:r>
                        <a:rPr lang="en-US" sz="2400" dirty="0">
                          <a:effectLst/>
                        </a:rPr>
                        <a:t>FM 3-22.9</a:t>
                      </a:r>
                      <a:endParaRPr lang="en-US" sz="2400" dirty="0">
                        <a:effectLst/>
                        <a:latin typeface="Arial"/>
                        <a:ea typeface="Times New Roman"/>
                      </a:endParaRPr>
                    </a:p>
                  </a:txBody>
                  <a:tcPr marL="68580" marR="68580" marT="0" marB="0"/>
                </a:tc>
                <a:tc>
                  <a:txBody>
                    <a:bodyPr/>
                    <a:lstStyle/>
                    <a:p>
                      <a:pPr marL="0" marR="0">
                        <a:spcBef>
                          <a:spcPts val="0"/>
                        </a:spcBef>
                        <a:spcAft>
                          <a:spcPts val="0"/>
                        </a:spcAft>
                      </a:pPr>
                      <a:r>
                        <a:rPr lang="en-US" sz="1800" dirty="0">
                          <a:effectLst/>
                        </a:rPr>
                        <a:t>Rifle Marksmanship M16A1, M16A2/3, M16A4, and M4 Carbine </a:t>
                      </a:r>
                      <a:endParaRPr lang="en-US" sz="1800" dirty="0">
                        <a:effectLst/>
                        <a:latin typeface="Arial"/>
                        <a:ea typeface="Times New Roman"/>
                      </a:endParaRPr>
                    </a:p>
                  </a:txBody>
                  <a:tcPr marL="68580" marR="68580" marT="0" marB="0"/>
                </a:tc>
                <a:tc>
                  <a:txBody>
                    <a:bodyPr/>
                    <a:lstStyle/>
                    <a:p>
                      <a:pPr marL="0" marR="0">
                        <a:spcBef>
                          <a:spcPts val="0"/>
                        </a:spcBef>
                        <a:spcAft>
                          <a:spcPts val="0"/>
                        </a:spcAft>
                      </a:pPr>
                      <a:r>
                        <a:rPr lang="en-US" sz="2400" dirty="0">
                          <a:effectLst/>
                        </a:rPr>
                        <a:t>24 Apr 2003</a:t>
                      </a:r>
                      <a:endParaRPr lang="en-US" sz="2400" dirty="0">
                        <a:effectLst/>
                        <a:latin typeface="Arial"/>
                        <a:ea typeface="Times New Roman"/>
                      </a:endParaRPr>
                    </a:p>
                  </a:txBody>
                  <a:tcPr marL="68580" marR="68580" marT="0" marB="0"/>
                </a:tc>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2556031520"/>
              </p:ext>
            </p:extLst>
          </p:nvPr>
        </p:nvGraphicFramePr>
        <p:xfrm>
          <a:off x="1882546" y="4343400"/>
          <a:ext cx="5257800" cy="2042159"/>
        </p:xfrm>
        <a:graphic>
          <a:graphicData uri="http://schemas.openxmlformats.org/drawingml/2006/table">
            <a:tbl>
              <a:tblPr>
                <a:tableStyleId>{5C22544A-7EE6-4342-B048-85BDC9FD1C3A}</a:tableStyleId>
              </a:tblPr>
              <a:tblGrid>
                <a:gridCol w="1622654"/>
                <a:gridCol w="2299832"/>
                <a:gridCol w="1335314"/>
              </a:tblGrid>
              <a:tr h="2042159">
                <a:tc>
                  <a:txBody>
                    <a:bodyPr/>
                    <a:lstStyle/>
                    <a:p>
                      <a:pPr marL="0" marR="0">
                        <a:spcBef>
                          <a:spcPts val="0"/>
                        </a:spcBef>
                        <a:spcAft>
                          <a:spcPts val="0"/>
                        </a:spcAft>
                      </a:pPr>
                      <a:r>
                        <a:rPr lang="en-US" sz="2400" dirty="0">
                          <a:effectLst/>
                        </a:rPr>
                        <a:t>TM 9-1005-319-10</a:t>
                      </a:r>
                      <a:endParaRPr lang="en-US" sz="2400" dirty="0">
                        <a:effectLst/>
                        <a:latin typeface="Arial"/>
                        <a:ea typeface="Times New Roman"/>
                      </a:endParaRPr>
                    </a:p>
                  </a:txBody>
                  <a:tcPr marL="68580" marR="68580" marT="0" marB="0"/>
                </a:tc>
                <a:tc>
                  <a:txBody>
                    <a:bodyPr/>
                    <a:lstStyle/>
                    <a:p>
                      <a:pPr marL="0" marR="0">
                        <a:spcBef>
                          <a:spcPts val="0"/>
                        </a:spcBef>
                        <a:spcAft>
                          <a:spcPts val="0"/>
                        </a:spcAft>
                      </a:pPr>
                      <a:r>
                        <a:rPr lang="it-IT" sz="1800" dirty="0" smtClean="0"/>
                        <a:t>Operator's Manual for Rifle, 5.56-mm, M16A2; Rifle 5.56-mm, M16A3; Rifle, 5.56-mm, M16A4; Carbine, 5.56-mm, M4; Carbine, 5.56-mm, M4A1</a:t>
                      </a:r>
                      <a:endParaRPr lang="en-US" sz="1800" dirty="0">
                        <a:effectLst/>
                        <a:latin typeface="Arial"/>
                        <a:ea typeface="Times New Roman"/>
                      </a:endParaRPr>
                    </a:p>
                  </a:txBody>
                  <a:tcPr marL="68580" marR="68580" marT="0" marB="0"/>
                </a:tc>
                <a:tc>
                  <a:txBody>
                    <a:bodyPr/>
                    <a:lstStyle/>
                    <a:p>
                      <a:pPr marL="0" marR="0">
                        <a:spcBef>
                          <a:spcPts val="0"/>
                        </a:spcBef>
                        <a:spcAft>
                          <a:spcPts val="0"/>
                        </a:spcAft>
                      </a:pPr>
                      <a:r>
                        <a:rPr lang="en-US" sz="2400" dirty="0">
                          <a:effectLst/>
                        </a:rPr>
                        <a:t>01 </a:t>
                      </a:r>
                      <a:r>
                        <a:rPr lang="en-US" sz="2400" dirty="0" smtClean="0">
                          <a:effectLst/>
                        </a:rPr>
                        <a:t>Oct 1998</a:t>
                      </a:r>
                      <a:endParaRPr lang="en-US" sz="2400" dirty="0">
                        <a:effectLst/>
                        <a:latin typeface="Arial"/>
                        <a:ea typeface="Times New Roman"/>
                      </a:endParaRPr>
                    </a:p>
                  </a:txBody>
                  <a:tcPr marL="68580" marR="68580" marT="0" marB="0"/>
                </a:tc>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309994234"/>
              </p:ext>
            </p:extLst>
          </p:nvPr>
        </p:nvGraphicFramePr>
        <p:xfrm>
          <a:off x="1905000" y="2819400"/>
          <a:ext cx="5177161" cy="1371600"/>
        </p:xfrm>
        <a:graphic>
          <a:graphicData uri="http://schemas.openxmlformats.org/drawingml/2006/table">
            <a:tbl>
              <a:tblPr>
                <a:tableStyleId>{5C22544A-7EE6-4342-B048-85BDC9FD1C3A}</a:tableStyleId>
              </a:tblPr>
              <a:tblGrid>
                <a:gridCol w="1600200"/>
                <a:gridCol w="2262127"/>
                <a:gridCol w="1314834"/>
              </a:tblGrid>
              <a:tr h="30480">
                <a:tc>
                  <a:txBody>
                    <a:bodyPr/>
                    <a:lstStyle/>
                    <a:p>
                      <a:pPr marL="0" marR="0">
                        <a:spcBef>
                          <a:spcPts val="0"/>
                        </a:spcBef>
                        <a:spcAft>
                          <a:spcPts val="0"/>
                        </a:spcAft>
                      </a:pPr>
                      <a:endParaRPr lang="en-US" sz="2400" dirty="0">
                        <a:effectLst/>
                        <a:latin typeface="Arial"/>
                        <a:ea typeface="Times New Roman"/>
                      </a:endParaRPr>
                    </a:p>
                  </a:txBody>
                  <a:tcPr marL="68580" marR="68580" marT="0" marB="0"/>
                </a:tc>
                <a:tc>
                  <a:txBody>
                    <a:bodyPr/>
                    <a:lstStyle/>
                    <a:p>
                      <a:pPr marL="0" marR="0">
                        <a:spcBef>
                          <a:spcPts val="0"/>
                        </a:spcBef>
                        <a:spcAft>
                          <a:spcPts val="0"/>
                        </a:spcAft>
                      </a:pPr>
                      <a:r>
                        <a:rPr lang="en-US" sz="1800" dirty="0" smtClean="0">
                          <a:effectLst/>
                        </a:rPr>
                        <a:t>National Guard Marksmanship Training Center Squad Designated Marksman Data Book</a:t>
                      </a:r>
                      <a:endParaRPr lang="en-US" sz="1800" dirty="0">
                        <a:effectLst/>
                        <a:latin typeface="Arial"/>
                        <a:ea typeface="Times New Roman"/>
                      </a:endParaRPr>
                    </a:p>
                  </a:txBody>
                  <a:tcPr marL="68580" marR="68580" marT="0" marB="0"/>
                </a:tc>
                <a:tc>
                  <a:txBody>
                    <a:bodyPr/>
                    <a:lstStyle/>
                    <a:p>
                      <a:pPr marL="0" marR="0">
                        <a:spcBef>
                          <a:spcPts val="0"/>
                        </a:spcBef>
                        <a:spcAft>
                          <a:spcPts val="0"/>
                        </a:spcAft>
                      </a:pPr>
                      <a:r>
                        <a:rPr lang="en-US" sz="2400" dirty="0" smtClean="0">
                          <a:effectLst/>
                        </a:rPr>
                        <a:t>Mar</a:t>
                      </a:r>
                      <a:r>
                        <a:rPr lang="en-US" sz="2400" baseline="0" dirty="0" smtClean="0">
                          <a:effectLst/>
                        </a:rPr>
                        <a:t> 2009</a:t>
                      </a:r>
                      <a:endParaRPr lang="en-US" sz="2400" dirty="0">
                        <a:effectLst/>
                        <a:latin typeface="Arial"/>
                        <a:ea typeface="Times New Roman"/>
                      </a:endParaRPr>
                    </a:p>
                  </a:txBody>
                  <a:tcPr marL="68580" marR="68580" marT="0" marB="0"/>
                </a:tc>
              </a:tr>
            </a:tbl>
          </a:graphicData>
        </a:graphic>
      </p:graphicFrame>
    </p:spTree>
    <p:extLst>
      <p:ext uri="{BB962C8B-B14F-4D97-AF65-F5344CB8AC3E}">
        <p14:creationId xmlns:p14="http://schemas.microsoft.com/office/powerpoint/2010/main" val="2307291731"/>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683963"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Terminal Learning Objectives</a:t>
            </a:r>
            <a:endParaRPr lang="en-US" sz="3200" dirty="0"/>
          </a:p>
        </p:txBody>
      </p:sp>
      <p:graphicFrame>
        <p:nvGraphicFramePr>
          <p:cNvPr id="2" name="Table 1"/>
          <p:cNvGraphicFramePr>
            <a:graphicFrameLocks noGrp="1"/>
          </p:cNvGraphicFramePr>
          <p:nvPr>
            <p:extLst>
              <p:ext uri="{D42A27DB-BD31-4B8C-83A1-F6EECF244321}">
                <p14:modId xmlns:p14="http://schemas.microsoft.com/office/powerpoint/2010/main" val="547041115"/>
              </p:ext>
            </p:extLst>
          </p:nvPr>
        </p:nvGraphicFramePr>
        <p:xfrm>
          <a:off x="1828800" y="1752600"/>
          <a:ext cx="5943600" cy="4366846"/>
        </p:xfrm>
        <a:graphic>
          <a:graphicData uri="http://schemas.openxmlformats.org/drawingml/2006/table">
            <a:tbl>
              <a:tblPr>
                <a:tableStyleId>{5C22544A-7EE6-4342-B048-85BDC9FD1C3A}</a:tableStyleId>
              </a:tblPr>
              <a:tblGrid>
                <a:gridCol w="1061357"/>
                <a:gridCol w="4882243"/>
              </a:tblGrid>
              <a:tr h="586154">
                <a:tc>
                  <a:txBody>
                    <a:bodyPr/>
                    <a:lstStyle/>
                    <a:p>
                      <a:pPr marL="0" marR="0">
                        <a:spcBef>
                          <a:spcPts val="600"/>
                        </a:spcBef>
                        <a:spcAft>
                          <a:spcPts val="0"/>
                        </a:spcAft>
                      </a:pPr>
                      <a:r>
                        <a:rPr lang="en-US" sz="1400" b="0" dirty="0" smtClean="0">
                          <a:effectLst/>
                          <a:latin typeface="+mn-lt"/>
                          <a:ea typeface="+mn-ea"/>
                        </a:rPr>
                        <a:t>Task:</a:t>
                      </a:r>
                      <a:endParaRPr lang="en-US" sz="1400" b="0" dirty="0">
                        <a:effectLst/>
                        <a:latin typeface="Arial"/>
                        <a:ea typeface="Times New Roman"/>
                      </a:endParaRPr>
                    </a:p>
                  </a:txBody>
                  <a:tcPr marL="68580" marR="68580" marT="0" marB="0"/>
                </a:tc>
                <a:tc>
                  <a:txBody>
                    <a:bodyPr/>
                    <a:lstStyle/>
                    <a:p>
                      <a:pPr marL="0" marR="0">
                        <a:spcBef>
                          <a:spcPts val="0"/>
                        </a:spcBef>
                        <a:spcAft>
                          <a:spcPts val="0"/>
                        </a:spcAft>
                      </a:pPr>
                      <a:r>
                        <a:rPr lang="en-US" sz="500" dirty="0">
                          <a:effectLst/>
                        </a:rPr>
                        <a:t> </a:t>
                      </a:r>
                      <a:endParaRPr lang="en-US" sz="2000" dirty="0">
                        <a:effectLst/>
                      </a:endParaRPr>
                    </a:p>
                    <a:p>
                      <a:pPr marL="0" marR="0">
                        <a:spcBef>
                          <a:spcPts val="0"/>
                        </a:spcBef>
                        <a:spcAft>
                          <a:spcPts val="0"/>
                        </a:spcAft>
                      </a:pPr>
                      <a:r>
                        <a:rPr lang="en-US" sz="1800" dirty="0" smtClean="0">
                          <a:effectLst/>
                        </a:rPr>
                        <a:t>Utilize Marksmanship Fundamentals while employing your assigned</a:t>
                      </a:r>
                      <a:r>
                        <a:rPr lang="en-US" sz="1800" baseline="0" dirty="0" smtClean="0">
                          <a:effectLst/>
                        </a:rPr>
                        <a:t> individual weapons system (M16A4/M4)</a:t>
                      </a:r>
                      <a:endParaRPr lang="en-US" sz="1800" dirty="0">
                        <a:effectLst/>
                      </a:endParaRPr>
                    </a:p>
                    <a:p>
                      <a:pPr marL="0" marR="0">
                        <a:spcBef>
                          <a:spcPts val="0"/>
                        </a:spcBef>
                        <a:spcAft>
                          <a:spcPts val="0"/>
                        </a:spcAft>
                      </a:pPr>
                      <a:r>
                        <a:rPr lang="en-US" sz="1600" dirty="0">
                          <a:effectLst/>
                        </a:rPr>
                        <a:t> </a:t>
                      </a:r>
                      <a:endParaRPr lang="en-US" sz="1600" dirty="0">
                        <a:effectLst/>
                        <a:latin typeface="Arial"/>
                        <a:ea typeface="Times New Roman"/>
                      </a:endParaRPr>
                    </a:p>
                  </a:txBody>
                  <a:tcPr marL="68580" marR="68580" marT="0" marB="0"/>
                </a:tc>
              </a:tr>
              <a:tr h="1758461">
                <a:tc>
                  <a:txBody>
                    <a:bodyPr/>
                    <a:lstStyle/>
                    <a:p>
                      <a:pPr marL="0" marR="0">
                        <a:spcBef>
                          <a:spcPts val="600"/>
                        </a:spcBef>
                        <a:spcAft>
                          <a:spcPts val="0"/>
                        </a:spcAft>
                      </a:pPr>
                      <a:r>
                        <a:rPr lang="en-US" sz="1400" dirty="0">
                          <a:effectLst/>
                        </a:rPr>
                        <a:t>Conditions:</a:t>
                      </a:r>
                      <a:endParaRPr lang="en-US" sz="1400" dirty="0">
                        <a:effectLst/>
                        <a:latin typeface="Arial"/>
                        <a:ea typeface="Times New Roman"/>
                      </a:endParaRPr>
                    </a:p>
                  </a:txBody>
                  <a:tcPr marL="68580" marR="68580" marT="0" marB="0"/>
                </a:tc>
                <a:tc>
                  <a:txBody>
                    <a:bodyPr/>
                    <a:lstStyle/>
                    <a:p>
                      <a:pPr marL="0" marR="0">
                        <a:spcBef>
                          <a:spcPts val="0"/>
                        </a:spcBef>
                        <a:spcAft>
                          <a:spcPts val="0"/>
                        </a:spcAft>
                      </a:pPr>
                      <a:r>
                        <a:rPr lang="en-US" sz="500" dirty="0">
                          <a:effectLst/>
                        </a:rPr>
                        <a:t> </a:t>
                      </a:r>
                      <a:endParaRPr lang="en-US" sz="1000" dirty="0">
                        <a:effectLst/>
                      </a:endParaRPr>
                    </a:p>
                    <a:p>
                      <a:pPr marL="0" marR="0">
                        <a:spcBef>
                          <a:spcPts val="0"/>
                        </a:spcBef>
                        <a:spcAft>
                          <a:spcPts val="0"/>
                        </a:spcAft>
                      </a:pPr>
                      <a:r>
                        <a:rPr lang="en-US" sz="1800" dirty="0" smtClean="0">
                          <a:effectLst/>
                        </a:rPr>
                        <a:t>Given an M16A4 rifle/M4</a:t>
                      </a:r>
                      <a:r>
                        <a:rPr lang="en-US" sz="1800" baseline="0" dirty="0" smtClean="0">
                          <a:effectLst/>
                        </a:rPr>
                        <a:t> Carbine assume proper body position, sight alignment/picture, breathing control and trigger squeeze </a:t>
                      </a:r>
                      <a:endParaRPr lang="en-US" sz="1800" dirty="0">
                        <a:effectLst/>
                      </a:endParaRPr>
                    </a:p>
                    <a:p>
                      <a:pPr marL="0" marR="0">
                        <a:spcBef>
                          <a:spcPts val="0"/>
                        </a:spcBef>
                        <a:spcAft>
                          <a:spcPts val="0"/>
                        </a:spcAft>
                      </a:pPr>
                      <a:r>
                        <a:rPr lang="en-US" sz="500" dirty="0">
                          <a:effectLst/>
                        </a:rPr>
                        <a:t> </a:t>
                      </a:r>
                      <a:endParaRPr lang="en-US" sz="1000" dirty="0">
                        <a:effectLst/>
                        <a:latin typeface="Arial"/>
                        <a:ea typeface="Times New Roman"/>
                      </a:endParaRPr>
                    </a:p>
                  </a:txBody>
                  <a:tcPr marL="68580" marR="68580" marT="0" marB="0"/>
                </a:tc>
              </a:tr>
              <a:tr h="1465385">
                <a:tc>
                  <a:txBody>
                    <a:bodyPr/>
                    <a:lstStyle/>
                    <a:p>
                      <a:pPr marL="0" marR="0">
                        <a:spcBef>
                          <a:spcPts val="600"/>
                        </a:spcBef>
                        <a:spcAft>
                          <a:spcPts val="0"/>
                        </a:spcAft>
                      </a:pPr>
                      <a:r>
                        <a:rPr lang="en-US" sz="1400" dirty="0">
                          <a:effectLst/>
                        </a:rPr>
                        <a:t>Standards:</a:t>
                      </a:r>
                      <a:endParaRPr lang="en-US" sz="1400" dirty="0">
                        <a:effectLst/>
                        <a:latin typeface="Arial"/>
                        <a:ea typeface="Times New Roman"/>
                      </a:endParaRPr>
                    </a:p>
                  </a:txBody>
                  <a:tcPr marL="68580" marR="68580" marT="0" marB="0"/>
                </a:tc>
                <a:tc>
                  <a:txBody>
                    <a:bodyPr/>
                    <a:lstStyle/>
                    <a:p>
                      <a:pPr marL="0" marR="0">
                        <a:spcBef>
                          <a:spcPts val="0"/>
                        </a:spcBef>
                        <a:spcAft>
                          <a:spcPts val="0"/>
                        </a:spcAft>
                      </a:pPr>
                      <a:r>
                        <a:rPr lang="en-US" sz="500" dirty="0">
                          <a:effectLst/>
                        </a:rPr>
                        <a:t> </a:t>
                      </a:r>
                      <a:endParaRPr lang="en-US" sz="2000" dirty="0">
                        <a:effectLst/>
                      </a:endParaRPr>
                    </a:p>
                    <a:p>
                      <a:pPr marL="0" marR="0">
                        <a:spcBef>
                          <a:spcPts val="0"/>
                        </a:spcBef>
                        <a:spcAft>
                          <a:spcPts val="0"/>
                        </a:spcAft>
                      </a:pPr>
                      <a:r>
                        <a:rPr lang="en-US" sz="1800" dirty="0" smtClean="0">
                          <a:effectLst/>
                        </a:rPr>
                        <a:t>Given your assigned individual</a:t>
                      </a:r>
                      <a:r>
                        <a:rPr lang="en-US" sz="1800" baseline="0" dirty="0" smtClean="0">
                          <a:effectLst/>
                        </a:rPr>
                        <a:t> weapons system (M16A4/M4) demonstrate an understanding of the four marksmanship fundamentals by explaining and employing them successfully </a:t>
                      </a:r>
                      <a:endParaRPr lang="en-US" sz="1800" dirty="0">
                        <a:effectLst/>
                        <a:latin typeface="Arial"/>
                        <a:ea typeface="Times New Roman"/>
                      </a:endParaRPr>
                    </a:p>
                  </a:txBody>
                  <a:tcPr marL="68580" marR="68580" marT="0" marB="0"/>
                </a:tc>
              </a:tr>
            </a:tbl>
          </a:graphicData>
        </a:graphic>
      </p:graphicFrame>
    </p:spTree>
    <p:extLst>
      <p:ext uri="{BB962C8B-B14F-4D97-AF65-F5344CB8AC3E}">
        <p14:creationId xmlns:p14="http://schemas.microsoft.com/office/powerpoint/2010/main" val="2307291731"/>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M4 MWS Carbine Capabilities</a:t>
            </a:r>
            <a:endParaRPr lang="en-US" sz="3200" dirty="0"/>
          </a:p>
        </p:txBody>
      </p:sp>
      <p:sp>
        <p:nvSpPr>
          <p:cNvPr id="3" name="TextBox 2"/>
          <p:cNvSpPr txBox="1"/>
          <p:nvPr/>
        </p:nvSpPr>
        <p:spPr>
          <a:xfrm>
            <a:off x="609600" y="2895600"/>
            <a:ext cx="8305800" cy="3785652"/>
          </a:xfrm>
          <a:prstGeom prst="rect">
            <a:avLst/>
          </a:prstGeom>
          <a:noFill/>
        </p:spPr>
        <p:txBody>
          <a:bodyPr wrap="square" rtlCol="0">
            <a:spAutoFit/>
          </a:bodyPr>
          <a:lstStyle/>
          <a:p>
            <a:r>
              <a:rPr lang="en-US" sz="1200" b="1" dirty="0" smtClean="0"/>
              <a:t>Caliber…………………………….. 5.56mm (M855 ball, M856 Tracer)</a:t>
            </a:r>
          </a:p>
          <a:p>
            <a:r>
              <a:rPr lang="en-US" sz="1200" b="1" dirty="0" smtClean="0"/>
              <a:t>Weight……............................ approx 9 lbs (w/ 30 rd Magazine, M68 CCO, AN/PEQ-15)</a:t>
            </a:r>
          </a:p>
          <a:p>
            <a:r>
              <a:rPr lang="en-US" sz="1200" b="1" dirty="0" smtClean="0"/>
              <a:t>Length……………………………… </a:t>
            </a:r>
            <a:r>
              <a:rPr lang="en-US" sz="1200" b="1" dirty="0" smtClean="0"/>
              <a:t>Butt stock </a:t>
            </a:r>
            <a:r>
              <a:rPr lang="en-US" sz="1200" b="1" dirty="0" smtClean="0"/>
              <a:t>Closed 29.75 in</a:t>
            </a:r>
          </a:p>
          <a:p>
            <a:r>
              <a:rPr lang="en-US" sz="1200" b="1" dirty="0"/>
              <a:t> </a:t>
            </a:r>
            <a:r>
              <a:rPr lang="en-US" sz="1200" b="1" dirty="0" smtClean="0"/>
              <a:t>                                                 </a:t>
            </a:r>
            <a:r>
              <a:rPr lang="en-US" sz="1200" b="1" dirty="0" smtClean="0"/>
              <a:t>Butt stock </a:t>
            </a:r>
            <a:r>
              <a:rPr lang="en-US" sz="1200" b="1" dirty="0" smtClean="0"/>
              <a:t>Open 33.0 in</a:t>
            </a:r>
          </a:p>
          <a:p>
            <a:r>
              <a:rPr lang="en-US" sz="1200" b="1" dirty="0" smtClean="0"/>
              <a:t>Mechanical Features:</a:t>
            </a:r>
          </a:p>
          <a:p>
            <a:r>
              <a:rPr lang="en-US" sz="1200" b="1" dirty="0"/>
              <a:t> </a:t>
            </a:r>
            <a:r>
              <a:rPr lang="en-US" sz="1200" b="1" dirty="0" smtClean="0"/>
              <a:t>Rifling…………………………….. </a:t>
            </a:r>
            <a:r>
              <a:rPr lang="en-US" sz="1200" b="1" dirty="0" smtClean="0"/>
              <a:t>14.5” barrel (RH 1/7 twist)</a:t>
            </a:r>
          </a:p>
          <a:p>
            <a:r>
              <a:rPr lang="en-US" sz="1200" b="1" dirty="0"/>
              <a:t> </a:t>
            </a:r>
            <a:r>
              <a:rPr lang="en-US" sz="1200" b="1" dirty="0" smtClean="0"/>
              <a:t>Detachable carrying handle w/ integral accessory mounting rail</a:t>
            </a:r>
          </a:p>
          <a:p>
            <a:r>
              <a:rPr lang="en-US" sz="1200" b="1" dirty="0"/>
              <a:t> </a:t>
            </a:r>
            <a:r>
              <a:rPr lang="en-US" sz="1200" b="1" dirty="0" smtClean="0"/>
              <a:t>Butt stock </a:t>
            </a:r>
            <a:r>
              <a:rPr lang="en-US" sz="1200" b="1" dirty="0" smtClean="0"/>
              <a:t>has four positions; closed, ½ open, ¾ open, and fully open.</a:t>
            </a:r>
          </a:p>
          <a:p>
            <a:r>
              <a:rPr lang="en-US" sz="1200" b="1" dirty="0" smtClean="0"/>
              <a:t>Firing Characteristics:</a:t>
            </a:r>
          </a:p>
          <a:p>
            <a:r>
              <a:rPr lang="en-US" sz="1200" b="1" dirty="0"/>
              <a:t> </a:t>
            </a:r>
            <a:r>
              <a:rPr lang="en-US" sz="1200" b="1" dirty="0" smtClean="0"/>
              <a:t> Muzzle Velocity……………… 2,970 fps</a:t>
            </a:r>
          </a:p>
          <a:p>
            <a:r>
              <a:rPr lang="en-US" sz="1200" b="1" dirty="0"/>
              <a:t> </a:t>
            </a:r>
            <a:r>
              <a:rPr lang="en-US" sz="1200" b="1" dirty="0" smtClean="0"/>
              <a:t> Chamber Pressure…………. 52,000 PSI</a:t>
            </a:r>
          </a:p>
          <a:p>
            <a:r>
              <a:rPr lang="en-US" sz="1200" b="1" dirty="0"/>
              <a:t> </a:t>
            </a:r>
            <a:r>
              <a:rPr lang="en-US" sz="1200" b="1" dirty="0" smtClean="0"/>
              <a:t> Cyclic Rate of Fire…………… 700 - 970 RPM (approx)</a:t>
            </a:r>
          </a:p>
          <a:p>
            <a:r>
              <a:rPr lang="en-US" sz="1200" b="1" dirty="0"/>
              <a:t> </a:t>
            </a:r>
            <a:r>
              <a:rPr lang="en-US" sz="1200" b="1" dirty="0" smtClean="0"/>
              <a:t> Fire Selector…………………… SAFE – SEMI – BURST</a:t>
            </a:r>
          </a:p>
          <a:p>
            <a:r>
              <a:rPr lang="en-US" sz="1200" b="1" dirty="0" smtClean="0"/>
              <a:t>Max Effective Rate of Fire:</a:t>
            </a:r>
          </a:p>
          <a:p>
            <a:r>
              <a:rPr lang="en-US" sz="1200" b="1" dirty="0"/>
              <a:t> </a:t>
            </a:r>
            <a:r>
              <a:rPr lang="en-US" sz="1200" b="1" dirty="0" smtClean="0"/>
              <a:t>  Semi……………………………… 45 rpm</a:t>
            </a:r>
          </a:p>
          <a:p>
            <a:r>
              <a:rPr lang="en-US" sz="1200" b="1" dirty="0"/>
              <a:t> </a:t>
            </a:r>
            <a:r>
              <a:rPr lang="en-US" sz="1200" b="1" dirty="0" smtClean="0"/>
              <a:t>  Burst…………………………….. 90 rpm</a:t>
            </a:r>
          </a:p>
          <a:p>
            <a:r>
              <a:rPr lang="en-US" sz="1200" b="1" dirty="0"/>
              <a:t> </a:t>
            </a:r>
            <a:r>
              <a:rPr lang="en-US" sz="1200" b="1" dirty="0" smtClean="0"/>
              <a:t>  Sustained Rate of Fire……. 12/15 rpm</a:t>
            </a:r>
          </a:p>
          <a:p>
            <a:r>
              <a:rPr lang="en-US" sz="1200" b="1" dirty="0" smtClean="0"/>
              <a:t>Max Effective Range…………. 550 meters (individual/point targets)</a:t>
            </a:r>
          </a:p>
          <a:p>
            <a:r>
              <a:rPr lang="en-US" sz="1200" b="1" dirty="0" smtClean="0"/>
              <a:t>600 meters (area targets)</a:t>
            </a:r>
          </a:p>
          <a:p>
            <a:r>
              <a:rPr lang="en-US" sz="1200" b="1" dirty="0" smtClean="0"/>
              <a:t>Max Range………………………… 3600 meters</a:t>
            </a: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1999" y="1050400"/>
            <a:ext cx="4759801" cy="1910576"/>
          </a:xfrm>
          <a:prstGeom prst="rect">
            <a:avLst/>
          </a:prstGeom>
        </p:spPr>
      </p:pic>
    </p:spTree>
    <p:extLst>
      <p:ext uri="{BB962C8B-B14F-4D97-AF65-F5344CB8AC3E}">
        <p14:creationId xmlns:p14="http://schemas.microsoft.com/office/powerpoint/2010/main" val="1711990292"/>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a:t>
            </a:r>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M16A4 MWS Rifle Capabilities</a:t>
            </a:r>
            <a:endParaRPr lang="en-US" sz="3200" dirty="0"/>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1924" y="1102184"/>
            <a:ext cx="6229350" cy="1850749"/>
          </a:xfrm>
          <a:prstGeom prst="rect">
            <a:avLst/>
          </a:prstGeom>
        </p:spPr>
      </p:pic>
      <p:sp>
        <p:nvSpPr>
          <p:cNvPr id="3" name="TextBox 2"/>
          <p:cNvSpPr txBox="1"/>
          <p:nvPr/>
        </p:nvSpPr>
        <p:spPr>
          <a:xfrm>
            <a:off x="609600" y="2895600"/>
            <a:ext cx="8305800" cy="3693319"/>
          </a:xfrm>
          <a:prstGeom prst="rect">
            <a:avLst/>
          </a:prstGeom>
          <a:noFill/>
        </p:spPr>
        <p:txBody>
          <a:bodyPr wrap="square" rtlCol="0">
            <a:spAutoFit/>
          </a:bodyPr>
          <a:lstStyle/>
          <a:p>
            <a:r>
              <a:rPr lang="en-US" sz="1300" b="1" dirty="0" smtClean="0"/>
              <a:t>Caliber…………………………….. 5.56mm (M855 ball, M856 Tracer)</a:t>
            </a:r>
          </a:p>
          <a:p>
            <a:r>
              <a:rPr lang="en-US" sz="1300" b="1" dirty="0" smtClean="0"/>
              <a:t>Weight……............................ approx 10.5 lbs (w/ 30 rd Magazine, M68 CCO or AN/PVQ-31 ACOG, AN/PEQ-15)</a:t>
            </a:r>
          </a:p>
          <a:p>
            <a:r>
              <a:rPr lang="en-US" sz="1300" b="1" dirty="0" smtClean="0"/>
              <a:t>Length……………………………… 39-5/8</a:t>
            </a:r>
            <a:r>
              <a:rPr lang="en-US" sz="1300" b="1" baseline="30000" dirty="0" smtClean="0"/>
              <a:t>th</a:t>
            </a:r>
            <a:r>
              <a:rPr lang="en-US" sz="1300" b="1" dirty="0"/>
              <a:t> </a:t>
            </a:r>
            <a:r>
              <a:rPr lang="en-US" sz="1300" b="1" dirty="0" smtClean="0"/>
              <a:t>in</a:t>
            </a:r>
          </a:p>
          <a:p>
            <a:r>
              <a:rPr lang="en-US" sz="1300" b="1" dirty="0" smtClean="0"/>
              <a:t>Mechanical Features:</a:t>
            </a:r>
          </a:p>
          <a:p>
            <a:r>
              <a:rPr lang="en-US" sz="1300" b="1" dirty="0"/>
              <a:t> </a:t>
            </a:r>
            <a:r>
              <a:rPr lang="en-US" sz="1300" b="1" dirty="0" smtClean="0"/>
              <a:t>Rifling…………………………….. </a:t>
            </a:r>
            <a:r>
              <a:rPr lang="en-US" sz="1300" b="1" dirty="0" smtClean="0"/>
              <a:t>20” barrel (RH 1/7 twist)</a:t>
            </a:r>
          </a:p>
          <a:p>
            <a:r>
              <a:rPr lang="en-US" sz="1300" b="1" dirty="0"/>
              <a:t> </a:t>
            </a:r>
            <a:r>
              <a:rPr lang="en-US" sz="1300" b="1" dirty="0" smtClean="0"/>
              <a:t>Detachable carrying handle w/ integral accessory mounting rail</a:t>
            </a:r>
          </a:p>
          <a:p>
            <a:r>
              <a:rPr lang="en-US" sz="1300" b="1" dirty="0" smtClean="0"/>
              <a:t>Firing Characteristics:</a:t>
            </a:r>
          </a:p>
          <a:p>
            <a:r>
              <a:rPr lang="en-US" sz="1300" b="1" dirty="0"/>
              <a:t> </a:t>
            </a:r>
            <a:r>
              <a:rPr lang="en-US" sz="1300" b="1" dirty="0" smtClean="0"/>
              <a:t> Muzzle Velocity……………… 3100 fps</a:t>
            </a:r>
          </a:p>
          <a:p>
            <a:r>
              <a:rPr lang="en-US" sz="1300" b="1" dirty="0"/>
              <a:t> </a:t>
            </a:r>
            <a:r>
              <a:rPr lang="en-US" sz="1300" b="1" dirty="0" smtClean="0"/>
              <a:t> Chamber Pressure…………. 52,000 PSI</a:t>
            </a:r>
          </a:p>
          <a:p>
            <a:r>
              <a:rPr lang="en-US" sz="1300" b="1" dirty="0"/>
              <a:t> </a:t>
            </a:r>
            <a:r>
              <a:rPr lang="en-US" sz="1300" b="1" dirty="0" smtClean="0"/>
              <a:t> Cyclic Rate of Fire…………… 800 RPM (approx)</a:t>
            </a:r>
          </a:p>
          <a:p>
            <a:r>
              <a:rPr lang="en-US" sz="1300" b="1" dirty="0"/>
              <a:t> </a:t>
            </a:r>
            <a:r>
              <a:rPr lang="en-US" sz="1300" b="1" dirty="0" smtClean="0"/>
              <a:t> Fire Selector…………………… SAFE – SEMI – BURST</a:t>
            </a:r>
          </a:p>
          <a:p>
            <a:r>
              <a:rPr lang="en-US" sz="1300" b="1" dirty="0" smtClean="0"/>
              <a:t>Max Effective Rate of Fire:</a:t>
            </a:r>
          </a:p>
          <a:p>
            <a:r>
              <a:rPr lang="en-US" sz="1300" b="1" dirty="0"/>
              <a:t> </a:t>
            </a:r>
            <a:r>
              <a:rPr lang="en-US" sz="1300" b="1" dirty="0" smtClean="0"/>
              <a:t>  Semi……………………………… 45 rpm</a:t>
            </a:r>
          </a:p>
          <a:p>
            <a:r>
              <a:rPr lang="en-US" sz="1300" b="1" dirty="0"/>
              <a:t> </a:t>
            </a:r>
            <a:r>
              <a:rPr lang="en-US" sz="1300" b="1" dirty="0" smtClean="0"/>
              <a:t>  Burst…………………………….. 90 rpm</a:t>
            </a:r>
          </a:p>
          <a:p>
            <a:r>
              <a:rPr lang="en-US" sz="1300" b="1" dirty="0"/>
              <a:t> </a:t>
            </a:r>
            <a:r>
              <a:rPr lang="en-US" sz="1300" b="1" dirty="0" smtClean="0"/>
              <a:t>  Sustained Rate of Fire……. 12/15 rpm</a:t>
            </a:r>
          </a:p>
          <a:p>
            <a:r>
              <a:rPr lang="en-US" sz="1300" b="1" dirty="0" smtClean="0"/>
              <a:t>Max Effective Range…………. 550 meters (individual/point targets)</a:t>
            </a:r>
          </a:p>
          <a:p>
            <a:r>
              <a:rPr lang="en-US" sz="1300" b="1" dirty="0" smtClean="0"/>
              <a:t>600 meters (area targets)</a:t>
            </a:r>
          </a:p>
          <a:p>
            <a:r>
              <a:rPr lang="en-US" sz="1300" b="1" dirty="0" smtClean="0"/>
              <a:t>Max Range………………………… 3600 meters</a:t>
            </a:r>
          </a:p>
        </p:txBody>
      </p:sp>
    </p:spTree>
    <p:extLst>
      <p:ext uri="{BB962C8B-B14F-4D97-AF65-F5344CB8AC3E}">
        <p14:creationId xmlns:p14="http://schemas.microsoft.com/office/powerpoint/2010/main" val="4255356789"/>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l="-54000" r="-54000"/>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Marksmanship Fundamentals</a:t>
            </a:r>
            <a:endParaRPr lang="en-US" sz="3200" dirty="0"/>
          </a:p>
        </p:txBody>
      </p:sp>
      <p:sp>
        <p:nvSpPr>
          <p:cNvPr id="4" name="TextBox 3"/>
          <p:cNvSpPr txBox="1"/>
          <p:nvPr/>
        </p:nvSpPr>
        <p:spPr>
          <a:xfrm>
            <a:off x="1295400" y="1828800"/>
            <a:ext cx="6705600" cy="3693319"/>
          </a:xfrm>
          <a:prstGeom prst="rect">
            <a:avLst/>
          </a:prstGeom>
          <a:noFill/>
        </p:spPr>
        <p:txBody>
          <a:bodyPr wrap="square" rtlCol="0">
            <a:spAutoFit/>
          </a:bodyPr>
          <a:lstStyle/>
          <a:p>
            <a:r>
              <a:rPr lang="en-US" dirty="0" smtClean="0"/>
              <a:t>Four basic Marksmanship Fundamentals form building blocks to allow a soldier to engage and successfully hit a target; Soldiers must have these basic fundamentals engrained to muscle memory as they serve as the basis for all marksmanship skills</a:t>
            </a:r>
            <a:endParaRPr lang="en-US" dirty="0"/>
          </a:p>
          <a:p>
            <a:endParaRPr lang="en-US" dirty="0" smtClean="0"/>
          </a:p>
          <a:p>
            <a:r>
              <a:rPr lang="en-US" dirty="0" smtClean="0"/>
              <a:t>Marksmanship Fundamentals include (in order) Steady Body Position; Proper Sight Alignment/Picture; Proper Breathing Control; and Proper Trigger Control</a:t>
            </a:r>
          </a:p>
          <a:p>
            <a:endParaRPr lang="en-US" dirty="0"/>
          </a:p>
          <a:p>
            <a:r>
              <a:rPr lang="en-US" dirty="0" smtClean="0"/>
              <a:t>Most soldiers have been taught the Marksmanship Fundamentals; however even more have been taught them incorrectly. Many lessons taught at Basic Combat Training or passed down during unit-level training are based on improper technique or “</a:t>
            </a:r>
            <a:r>
              <a:rPr lang="en-US" dirty="0" smtClean="0"/>
              <a:t>old-wives </a:t>
            </a:r>
            <a:r>
              <a:rPr lang="en-US" dirty="0" smtClean="0"/>
              <a:t>tales”</a:t>
            </a:r>
            <a:endParaRPr lang="en-US" dirty="0"/>
          </a:p>
        </p:txBody>
      </p:sp>
    </p:spTree>
    <p:extLst>
      <p:ext uri="{BB962C8B-B14F-4D97-AF65-F5344CB8AC3E}">
        <p14:creationId xmlns:p14="http://schemas.microsoft.com/office/powerpoint/2010/main" val="4157652658"/>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l="-54000" r="-54000"/>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Steady Body Position</a:t>
            </a:r>
            <a:endParaRPr lang="en-US" sz="3200" dirty="0"/>
          </a:p>
        </p:txBody>
      </p:sp>
      <p:sp>
        <p:nvSpPr>
          <p:cNvPr id="4" name="TextBox 3"/>
          <p:cNvSpPr txBox="1"/>
          <p:nvPr/>
        </p:nvSpPr>
        <p:spPr>
          <a:xfrm>
            <a:off x="1295400" y="1828800"/>
            <a:ext cx="6705600" cy="4893647"/>
          </a:xfrm>
          <a:prstGeom prst="rect">
            <a:avLst/>
          </a:prstGeom>
          <a:noFill/>
        </p:spPr>
        <p:txBody>
          <a:bodyPr wrap="square" rtlCol="0">
            <a:spAutoFit/>
          </a:bodyPr>
          <a:lstStyle/>
          <a:p>
            <a:r>
              <a:rPr lang="en-US" dirty="0" smtClean="0"/>
              <a:t>A steady and proper body position allows the shooter to maintain a stable platform from which the bullet can exit from – the steadier the body position, the more likely the shooter’s round will go exactly where it is intended. A steady body position and good natural point of aim will also allow for quicker follow up shots; if the shooter is positioned correctly, his rifle should return to the same point of aim after each shot.</a:t>
            </a:r>
          </a:p>
          <a:p>
            <a:endParaRPr lang="en-US" dirty="0"/>
          </a:p>
          <a:p>
            <a:r>
              <a:rPr lang="en-US" dirty="0" smtClean="0"/>
              <a:t>Several factors play into steady body position – placement of the non-firing hand, placement of the firing hand, placement of the </a:t>
            </a:r>
            <a:r>
              <a:rPr lang="en-US" dirty="0" smtClean="0"/>
              <a:t>butt stock </a:t>
            </a:r>
            <a:r>
              <a:rPr lang="en-US" dirty="0" smtClean="0"/>
              <a:t>in the pocket of the shoulder, proper stock weld, proper elbow/magazine support of the weapon, and achieving a natural point of aim.</a:t>
            </a:r>
          </a:p>
          <a:p>
            <a:endParaRPr lang="en-US" dirty="0"/>
          </a:p>
          <a:p>
            <a:pPr algn="ctr"/>
            <a:r>
              <a:rPr lang="en-US" dirty="0" smtClean="0"/>
              <a:t>The shooter must be able to assume the same body position from muscle memory to strike the intended point of impact each time –     </a:t>
            </a:r>
            <a:r>
              <a:rPr lang="en-US" sz="2400" b="1" dirty="0" smtClean="0">
                <a:solidFill>
                  <a:srgbClr xmlns:mc="http://schemas.openxmlformats.org/markup-compatibility/2006" xmlns:a14="http://schemas.microsoft.com/office/drawing/2010/main" val="FF0000" mc:Ignorable=""/>
                </a:solidFill>
              </a:rPr>
              <a:t>CONSISTENCY IS ACCURACY! </a:t>
            </a:r>
            <a:endParaRPr lang="en-US" sz="2400" b="1" dirty="0">
              <a:solidFill>
                <a:srgbClr xmlns:mc="http://schemas.openxmlformats.org/markup-compatibility/2006" xmlns:a14="http://schemas.microsoft.com/office/drawing/2010/main" val="FF0000" mc:Ignorable=""/>
              </a:solidFill>
            </a:endParaRPr>
          </a:p>
        </p:txBody>
      </p:sp>
    </p:spTree>
    <p:extLst>
      <p:ext uri="{BB962C8B-B14F-4D97-AF65-F5344CB8AC3E}">
        <p14:creationId xmlns:p14="http://schemas.microsoft.com/office/powerpoint/2010/main" val="2439354765"/>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8"/>
            <a:ext cx="5916282"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Prone Position – Body Alignment</a:t>
            </a:r>
            <a:endParaRPr lang="en-US" sz="3200" dirty="0"/>
          </a:p>
        </p:txBody>
      </p:sp>
      <p:sp>
        <p:nvSpPr>
          <p:cNvPr id="4" name="TextBox 3"/>
          <p:cNvSpPr txBox="1"/>
          <p:nvPr/>
        </p:nvSpPr>
        <p:spPr>
          <a:xfrm>
            <a:off x="838200" y="5398532"/>
            <a:ext cx="7848600" cy="1569660"/>
          </a:xfrm>
          <a:prstGeom prst="rect">
            <a:avLst/>
          </a:prstGeom>
          <a:noFill/>
        </p:spPr>
        <p:txBody>
          <a:bodyPr wrap="square" rtlCol="0">
            <a:spAutoFit/>
          </a:bodyPr>
          <a:lstStyle/>
          <a:p>
            <a:r>
              <a:rPr lang="en-US" sz="1600" dirty="0" smtClean="0"/>
              <a:t>When assuming a proper prone position, soldiers must make sure their body is in-line behind the weapon; not only does it limit their profile, it allows the body to absorb the recoil from each shot. Elbows will </a:t>
            </a:r>
            <a:r>
              <a:rPr lang="en-US" sz="1600" dirty="0" smtClean="0"/>
              <a:t>provide </a:t>
            </a:r>
            <a:r>
              <a:rPr lang="en-US" sz="1600" dirty="0" smtClean="0"/>
              <a:t>stable bone support on the ground and feet will be kept flat to the ground; if the elbows are kept close in and toes are to the ground instead of the whole foot, the position will not be stable.</a:t>
            </a:r>
          </a:p>
          <a:p>
            <a:endParaRPr lang="en-US" sz="16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8044" y="1102184"/>
            <a:ext cx="2309418" cy="3857960"/>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34000" y="1125858"/>
            <a:ext cx="2286000" cy="3840459"/>
          </a:xfrm>
          <a:prstGeom prst="rect">
            <a:avLst/>
          </a:prstGeom>
        </p:spPr>
      </p:pic>
      <p:sp>
        <p:nvSpPr>
          <p:cNvPr id="5" name="TextBox 4"/>
          <p:cNvSpPr txBox="1"/>
          <p:nvPr/>
        </p:nvSpPr>
        <p:spPr>
          <a:xfrm>
            <a:off x="1709116" y="5029200"/>
            <a:ext cx="2247859" cy="369332"/>
          </a:xfrm>
          <a:prstGeom prst="rect">
            <a:avLst/>
          </a:prstGeom>
          <a:noFill/>
        </p:spPr>
        <p:txBody>
          <a:bodyPr wrap="none" rtlCol="0">
            <a:spAutoFit/>
          </a:bodyPr>
          <a:lstStyle/>
          <a:p>
            <a:r>
              <a:rPr lang="en-US" b="1" dirty="0" smtClean="0">
                <a:solidFill>
                  <a:srgbClr xmlns:mc="http://schemas.openxmlformats.org/markup-compatibility/2006" xmlns:a14="http://schemas.microsoft.com/office/drawing/2010/main" val="00B050" mc:Ignorable=""/>
                </a:solidFill>
              </a:rPr>
              <a:t>Correct Body Position</a:t>
            </a:r>
            <a:endParaRPr lang="en-US" b="1" dirty="0">
              <a:solidFill>
                <a:srgbClr xmlns:mc="http://schemas.openxmlformats.org/markup-compatibility/2006" xmlns:a14="http://schemas.microsoft.com/office/drawing/2010/main" val="00B050" mc:Ignorable=""/>
              </a:solidFill>
            </a:endParaRPr>
          </a:p>
        </p:txBody>
      </p:sp>
      <p:sp>
        <p:nvSpPr>
          <p:cNvPr id="6" name="TextBox 5"/>
          <p:cNvSpPr txBox="1"/>
          <p:nvPr/>
        </p:nvSpPr>
        <p:spPr>
          <a:xfrm>
            <a:off x="5334000" y="5029200"/>
            <a:ext cx="2405402" cy="369332"/>
          </a:xfrm>
          <a:prstGeom prst="rect">
            <a:avLst/>
          </a:prstGeom>
          <a:noFill/>
        </p:spPr>
        <p:txBody>
          <a:bodyPr wrap="none" rtlCol="0">
            <a:spAutoFit/>
          </a:bodyPr>
          <a:lstStyle/>
          <a:p>
            <a:r>
              <a:rPr lang="en-US" b="1" dirty="0" smtClean="0">
                <a:solidFill>
                  <a:srgbClr xmlns:mc="http://schemas.openxmlformats.org/markup-compatibility/2006" xmlns:a14="http://schemas.microsoft.com/office/drawing/2010/main" val="FF0000" mc:Ignorable=""/>
                </a:solidFill>
              </a:rPr>
              <a:t>Incorrect Body Position</a:t>
            </a:r>
            <a:endParaRPr lang="en-US" b="1" dirty="0">
              <a:solidFill>
                <a:srgbClr xmlns:mc="http://schemas.openxmlformats.org/markup-compatibility/2006" xmlns:a14="http://schemas.microsoft.com/office/drawing/2010/main" val="FF0000" mc:Ignorable=""/>
              </a:solidFill>
            </a:endParaRPr>
          </a:p>
        </p:txBody>
      </p:sp>
    </p:spTree>
    <p:extLst>
      <p:ext uri="{BB962C8B-B14F-4D97-AF65-F5344CB8AC3E}">
        <p14:creationId xmlns:p14="http://schemas.microsoft.com/office/powerpoint/2010/main" val="4036244869"/>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524000" y="517409"/>
            <a:ext cx="5966589"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Prone Position – Non-Firing Hand</a:t>
            </a:r>
            <a:endParaRPr lang="en-US" sz="3200" dirty="0"/>
          </a:p>
        </p:txBody>
      </p:sp>
      <p:sp>
        <p:nvSpPr>
          <p:cNvPr id="4" name="TextBox 3"/>
          <p:cNvSpPr txBox="1"/>
          <p:nvPr/>
        </p:nvSpPr>
        <p:spPr>
          <a:xfrm>
            <a:off x="1397493" y="4876800"/>
            <a:ext cx="6705600" cy="1323439"/>
          </a:xfrm>
          <a:prstGeom prst="rect">
            <a:avLst/>
          </a:prstGeom>
          <a:noFill/>
        </p:spPr>
        <p:txBody>
          <a:bodyPr wrap="square" rtlCol="0">
            <a:spAutoFit/>
          </a:bodyPr>
          <a:lstStyle/>
          <a:p>
            <a:r>
              <a:rPr lang="en-US" sz="1600" dirty="0" smtClean="0"/>
              <a:t>The non-firing hand will form a V shape around the magazine well, pulling the weapon with the meaty portion of the hand between thumb and fingers into the shoulder pocket. Do not use your fingers to pull, as this will cause you to pull your shots. You should be able to freely wiggle your fingers – no white knuckles.</a:t>
            </a:r>
            <a:endParaRPr lang="en-US" sz="1600" dirty="0"/>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 y="1828800"/>
            <a:ext cx="2590800" cy="2767158"/>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05200" y="1828800"/>
            <a:ext cx="2362200" cy="2743200"/>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9807" y="1828800"/>
            <a:ext cx="2368550" cy="2743200"/>
          </a:xfrm>
          <a:prstGeom prst="rect">
            <a:avLst/>
          </a:prstGeom>
        </p:spPr>
      </p:pic>
    </p:spTree>
    <p:extLst>
      <p:ext uri="{BB962C8B-B14F-4D97-AF65-F5344CB8AC3E}">
        <p14:creationId xmlns:p14="http://schemas.microsoft.com/office/powerpoint/2010/main" val="4008059285"/>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524000" y="517409"/>
            <a:ext cx="5966589"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Prone Position – Firing Hand</a:t>
            </a:r>
            <a:endParaRPr lang="en-US" sz="3200" dirty="0"/>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71600" y="1136215"/>
            <a:ext cx="2098252" cy="3505200"/>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1599" y="1129557"/>
            <a:ext cx="2106299" cy="3518643"/>
          </a:xfrm>
          <a:prstGeom prst="rect">
            <a:avLst/>
          </a:prstGeom>
        </p:spPr>
      </p:pic>
      <p:sp>
        <p:nvSpPr>
          <p:cNvPr id="10" name="TextBox 9"/>
          <p:cNvSpPr txBox="1"/>
          <p:nvPr/>
        </p:nvSpPr>
        <p:spPr>
          <a:xfrm>
            <a:off x="1000957" y="4648200"/>
            <a:ext cx="3124200" cy="2092881"/>
          </a:xfrm>
          <a:prstGeom prst="rect">
            <a:avLst/>
          </a:prstGeom>
          <a:noFill/>
        </p:spPr>
        <p:txBody>
          <a:bodyPr wrap="square" rtlCol="0">
            <a:spAutoFit/>
          </a:bodyPr>
          <a:lstStyle/>
          <a:p>
            <a:r>
              <a:rPr lang="en-US" b="1" dirty="0" smtClean="0">
                <a:solidFill>
                  <a:srgbClr xmlns:mc="http://schemas.openxmlformats.org/markup-compatibility/2006" xmlns:a14="http://schemas.microsoft.com/office/drawing/2010/main" val="00B050" mc:Ignorable=""/>
                </a:solidFill>
              </a:rPr>
              <a:t>GO: </a:t>
            </a:r>
            <a:r>
              <a:rPr lang="en-US" sz="1600" dirty="0" smtClean="0"/>
              <a:t>The firing hand grip is high up on the pistol grip, and is being firmly pulled straight back by the V where the fingers and palm meet, helping lock the </a:t>
            </a:r>
            <a:r>
              <a:rPr lang="en-US" sz="1600" dirty="0" smtClean="0"/>
              <a:t>butt stock </a:t>
            </a:r>
            <a:r>
              <a:rPr lang="en-US" sz="1600" dirty="0" smtClean="0"/>
              <a:t>in to the shoulder pocket. Like the non-firing hand, the fingers can be freely wiggled.</a:t>
            </a:r>
            <a:endParaRPr lang="en-US" b="1" dirty="0">
              <a:solidFill>
                <a:srgbClr xmlns:mc="http://schemas.openxmlformats.org/markup-compatibility/2006" xmlns:a14="http://schemas.microsoft.com/office/drawing/2010/main" val="92D050" mc:Ignorable=""/>
              </a:solidFill>
            </a:endParaRPr>
          </a:p>
        </p:txBody>
      </p:sp>
      <p:sp>
        <p:nvSpPr>
          <p:cNvPr id="11" name="TextBox 10"/>
          <p:cNvSpPr txBox="1"/>
          <p:nvPr/>
        </p:nvSpPr>
        <p:spPr>
          <a:xfrm>
            <a:off x="5029200" y="4648200"/>
            <a:ext cx="2461389" cy="1846659"/>
          </a:xfrm>
          <a:prstGeom prst="rect">
            <a:avLst/>
          </a:prstGeom>
          <a:noFill/>
        </p:spPr>
        <p:txBody>
          <a:bodyPr wrap="square" rtlCol="0">
            <a:spAutoFit/>
          </a:bodyPr>
          <a:lstStyle/>
          <a:p>
            <a:r>
              <a:rPr lang="en-US" b="1" dirty="0" smtClean="0">
                <a:solidFill>
                  <a:srgbClr xmlns:mc="http://schemas.openxmlformats.org/markup-compatibility/2006" xmlns:a14="http://schemas.microsoft.com/office/drawing/2010/main" val="FF0000" mc:Ignorable=""/>
                </a:solidFill>
              </a:rPr>
              <a:t>NO-GO: </a:t>
            </a:r>
            <a:r>
              <a:rPr lang="en-US" sz="1600" dirty="0" smtClean="0"/>
              <a:t>The firing hand grip is low on the pistol grip. The fingers are gripping the pistol grip tightly, potentially pulling the round from the intended point of impact. </a:t>
            </a:r>
            <a:endParaRPr lang="en-US" b="1" dirty="0">
              <a:solidFill>
                <a:srgbClr xmlns:mc="http://schemas.openxmlformats.org/markup-compatibility/2006" xmlns:a14="http://schemas.microsoft.com/office/drawing/2010/main" val="FF0000" mc:Ignorable=""/>
              </a:solidFill>
            </a:endParaRPr>
          </a:p>
        </p:txBody>
      </p:sp>
    </p:spTree>
    <p:extLst>
      <p:ext uri="{BB962C8B-B14F-4D97-AF65-F5344CB8AC3E}">
        <p14:creationId xmlns:p14="http://schemas.microsoft.com/office/powerpoint/2010/main" val="3497790511"/>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Prone Position - Stock Weld</a:t>
            </a:r>
            <a:endParaRPr lang="en-US" sz="32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66549" y="1219200"/>
            <a:ext cx="3340100" cy="3213100"/>
          </a:xfrm>
          <a:prstGeom prst="rect">
            <a:avLst/>
          </a:prstGeom>
        </p:spPr>
      </p:pic>
      <p:sp>
        <p:nvSpPr>
          <p:cNvPr id="3" name="TextBox 2"/>
          <p:cNvSpPr txBox="1"/>
          <p:nvPr/>
        </p:nvSpPr>
        <p:spPr>
          <a:xfrm>
            <a:off x="762000" y="4572000"/>
            <a:ext cx="7772400" cy="1569660"/>
          </a:xfrm>
          <a:prstGeom prst="rect">
            <a:avLst/>
          </a:prstGeom>
          <a:noFill/>
        </p:spPr>
        <p:txBody>
          <a:bodyPr wrap="square" rtlCol="0">
            <a:spAutoFit/>
          </a:bodyPr>
          <a:lstStyle/>
          <a:p>
            <a:r>
              <a:rPr lang="en-US" sz="1600" dirty="0" smtClean="0"/>
              <a:t>Stock Weld is the shooter’s cheek being locked tightly against the </a:t>
            </a:r>
            <a:r>
              <a:rPr lang="en-US" sz="1600" dirty="0" smtClean="0"/>
              <a:t>butt stock </a:t>
            </a:r>
            <a:r>
              <a:rPr lang="en-US" sz="1600" dirty="0" smtClean="0"/>
              <a:t>of the rifle, rather then just rested on it. Good stock weld, along with each hand pulling the rifle tight in to the shoulder pocket, will facilitate that the weapon and the shooter’s head will move in unison with the recoil of each shot - allowing for more rapid sight picture recovery and follow up shots. Consistent stock weld is also crucial in keeping the same eye relief when obtaining correct sight picture.</a:t>
            </a:r>
            <a:endParaRPr lang="en-US" sz="1600" dirty="0"/>
          </a:p>
        </p:txBody>
      </p:sp>
    </p:spTree>
    <p:extLst>
      <p:ext uri="{BB962C8B-B14F-4D97-AF65-F5344CB8AC3E}">
        <p14:creationId xmlns:p14="http://schemas.microsoft.com/office/powerpoint/2010/main" val="1480695502"/>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690059" y="517408"/>
            <a:ext cx="5992482"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Prone Position – Shoulder Pocket</a:t>
            </a:r>
            <a:endParaRPr lang="en-US" sz="3200" dirty="0"/>
          </a:p>
        </p:txBody>
      </p:sp>
      <p:sp>
        <p:nvSpPr>
          <p:cNvPr id="3" name="TextBox 2"/>
          <p:cNvSpPr txBox="1"/>
          <p:nvPr/>
        </p:nvSpPr>
        <p:spPr>
          <a:xfrm>
            <a:off x="1295400" y="4462046"/>
            <a:ext cx="6781800" cy="1323439"/>
          </a:xfrm>
          <a:prstGeom prst="rect">
            <a:avLst/>
          </a:prstGeom>
          <a:noFill/>
        </p:spPr>
        <p:txBody>
          <a:bodyPr wrap="square" rtlCol="0">
            <a:spAutoFit/>
          </a:bodyPr>
          <a:lstStyle/>
          <a:p>
            <a:r>
              <a:rPr lang="en-US" sz="1600" dirty="0" smtClean="0"/>
              <a:t>The meaty area between the shooter’s shoulder and collarbone forms the shoulder pocket. The rifle must be kept tightly in the shoulder pocket to lessen the effects of recoil and keep the </a:t>
            </a:r>
            <a:r>
              <a:rPr lang="en-US" sz="1600" dirty="0" smtClean="0"/>
              <a:t>butt stock </a:t>
            </a:r>
            <a:r>
              <a:rPr lang="en-US" sz="1600" dirty="0" smtClean="0"/>
              <a:t>from slipping while firing. The weapon is kept locked in the shoulder pocket from a combination of pull from the firing and non-firing hands as well as proper spot weld.</a:t>
            </a:r>
            <a:endParaRPr lang="en-US" sz="1600"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48000" y="1295400"/>
            <a:ext cx="3048000" cy="3088105"/>
          </a:xfrm>
          <a:prstGeom prst="rect">
            <a:avLst/>
          </a:prstGeom>
        </p:spPr>
      </p:pic>
    </p:spTree>
    <p:extLst>
      <p:ext uri="{BB962C8B-B14F-4D97-AF65-F5344CB8AC3E}">
        <p14:creationId xmlns:p14="http://schemas.microsoft.com/office/powerpoint/2010/main" val="3862156265"/>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a:t>
            </a:r>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Prone Position – Barrel Support</a:t>
            </a:r>
            <a:endParaRPr lang="en-US" sz="3200" dirty="0"/>
          </a:p>
        </p:txBody>
      </p:sp>
      <p:sp>
        <p:nvSpPr>
          <p:cNvPr id="4" name="TextBox 3"/>
          <p:cNvSpPr txBox="1"/>
          <p:nvPr/>
        </p:nvSpPr>
        <p:spPr>
          <a:xfrm>
            <a:off x="914400" y="2895600"/>
            <a:ext cx="7620000" cy="1815882"/>
          </a:xfrm>
          <a:prstGeom prst="rect">
            <a:avLst/>
          </a:prstGeom>
          <a:noFill/>
        </p:spPr>
        <p:txBody>
          <a:bodyPr wrap="square" rtlCol="0">
            <a:spAutoFit/>
          </a:bodyPr>
          <a:lstStyle/>
          <a:p>
            <a:r>
              <a:rPr lang="en-US" sz="1600" dirty="0" smtClean="0">
                <a:solidFill>
                  <a:srgbClr xmlns:mc="http://schemas.openxmlformats.org/markup-compatibility/2006" xmlns:a14="http://schemas.microsoft.com/office/drawing/2010/main" val="FF0000" mc:Ignorable=""/>
                </a:solidFill>
              </a:rPr>
              <a:t>Do not use sandbags or your non-firing hand to support the weight of the barrel; this will affect the weapon’s barrel whip and throw your rounds off target unless you use sandbags or the exact same force from your non-firing hand for EVERY SHOT – an impossibility considering we have to shoot from unsupported prone and kneeling positions. </a:t>
            </a:r>
          </a:p>
          <a:p>
            <a:endParaRPr lang="en-US" sz="1600" dirty="0"/>
          </a:p>
          <a:p>
            <a:endParaRPr lang="en-US" sz="1600" dirty="0"/>
          </a:p>
          <a:p>
            <a:endParaRPr lang="en-US" sz="16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4375" y="1524000"/>
            <a:ext cx="3835893" cy="1388858"/>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00600" y="1524000"/>
            <a:ext cx="3733800" cy="1384806"/>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7200" y="4038600"/>
            <a:ext cx="4326788" cy="2286000"/>
          </a:xfrm>
          <a:prstGeom prst="rect">
            <a:avLst/>
          </a:prstGeom>
        </p:spPr>
      </p:pic>
      <p:sp>
        <p:nvSpPr>
          <p:cNvPr id="10" name="TextBox 9"/>
          <p:cNvSpPr txBox="1"/>
          <p:nvPr/>
        </p:nvSpPr>
        <p:spPr>
          <a:xfrm>
            <a:off x="4800600" y="4038600"/>
            <a:ext cx="4280916" cy="2308324"/>
          </a:xfrm>
          <a:prstGeom prst="rect">
            <a:avLst/>
          </a:prstGeom>
          <a:noFill/>
        </p:spPr>
        <p:txBody>
          <a:bodyPr wrap="none" rtlCol="0">
            <a:spAutoFit/>
          </a:bodyPr>
          <a:lstStyle/>
          <a:p>
            <a:r>
              <a:rPr lang="en-US" sz="1600" dirty="0">
                <a:solidFill>
                  <a:srgbClr xmlns:mc="http://schemas.openxmlformats.org/markup-compatibility/2006" xmlns:a14="http://schemas.microsoft.com/office/drawing/2010/main" val="00B050" mc:Ignorable=""/>
                </a:solidFill>
              </a:rPr>
              <a:t>Use the magazine to support your </a:t>
            </a:r>
            <a:r>
              <a:rPr lang="en-US" sz="1600" dirty="0" smtClean="0">
                <a:solidFill>
                  <a:srgbClr xmlns:mc="http://schemas.openxmlformats.org/markup-compatibility/2006" xmlns:a14="http://schemas.microsoft.com/office/drawing/2010/main" val="00B050" mc:Ignorable=""/>
                </a:solidFill>
              </a:rPr>
              <a:t>barrel. </a:t>
            </a:r>
          </a:p>
          <a:p>
            <a:r>
              <a:rPr lang="en-US" sz="1600" dirty="0" smtClean="0">
                <a:solidFill>
                  <a:srgbClr xmlns:mc="http://schemas.openxmlformats.org/markup-compatibility/2006" xmlns:a14="http://schemas.microsoft.com/office/drawing/2010/main" val="00B050" mc:Ignorable=""/>
                </a:solidFill>
              </a:rPr>
              <a:t>The magazine well is the M16/M4’s center </a:t>
            </a:r>
          </a:p>
          <a:p>
            <a:r>
              <a:rPr lang="en-US" sz="1600" dirty="0" smtClean="0">
                <a:solidFill>
                  <a:srgbClr xmlns:mc="http://schemas.openxmlformats.org/markup-compatibility/2006" xmlns:a14="http://schemas.microsoft.com/office/drawing/2010/main" val="00B050" mc:Ignorable=""/>
                </a:solidFill>
              </a:rPr>
              <a:t>of balance, and contrary </a:t>
            </a:r>
            <a:r>
              <a:rPr lang="en-US" sz="1600" dirty="0">
                <a:solidFill>
                  <a:srgbClr xmlns:mc="http://schemas.openxmlformats.org/markup-compatibility/2006" xmlns:a14="http://schemas.microsoft.com/office/drawing/2010/main" val="00B050" mc:Ignorable=""/>
                </a:solidFill>
              </a:rPr>
              <a:t>to popular thought, </a:t>
            </a:r>
            <a:endParaRPr lang="en-US" sz="1600" dirty="0" smtClean="0">
              <a:solidFill>
                <a:srgbClr xmlns:mc="http://schemas.openxmlformats.org/markup-compatibility/2006" xmlns:a14="http://schemas.microsoft.com/office/drawing/2010/main" val="00B050" mc:Ignorable=""/>
              </a:solidFill>
            </a:endParaRPr>
          </a:p>
          <a:p>
            <a:r>
              <a:rPr lang="en-US" sz="1600" dirty="0" smtClean="0">
                <a:solidFill>
                  <a:srgbClr xmlns:mc="http://schemas.openxmlformats.org/markup-compatibility/2006" xmlns:a14="http://schemas.microsoft.com/office/drawing/2010/main" val="00B050" mc:Ignorable=""/>
                </a:solidFill>
              </a:rPr>
              <a:t>resting </a:t>
            </a:r>
            <a:r>
              <a:rPr lang="en-US" sz="1600" dirty="0">
                <a:solidFill>
                  <a:srgbClr xmlns:mc="http://schemas.openxmlformats.org/markup-compatibility/2006" xmlns:a14="http://schemas.microsoft.com/office/drawing/2010/main" val="00B050" mc:Ignorable=""/>
                </a:solidFill>
              </a:rPr>
              <a:t>the </a:t>
            </a:r>
            <a:r>
              <a:rPr lang="en-US" sz="1600" dirty="0" smtClean="0">
                <a:solidFill>
                  <a:srgbClr xmlns:mc="http://schemas.openxmlformats.org/markup-compatibility/2006" xmlns:a14="http://schemas.microsoft.com/office/drawing/2010/main" val="00B050" mc:Ignorable=""/>
                </a:solidFill>
              </a:rPr>
              <a:t>weight </a:t>
            </a:r>
            <a:r>
              <a:rPr lang="en-US" sz="1600" dirty="0">
                <a:solidFill>
                  <a:srgbClr xmlns:mc="http://schemas.openxmlformats.org/markup-compatibility/2006" xmlns:a14="http://schemas.microsoft.com/office/drawing/2010/main" val="00B050" mc:Ignorable=""/>
                </a:solidFill>
              </a:rPr>
              <a:t>of the weapon on the </a:t>
            </a:r>
            <a:endParaRPr lang="en-US" sz="1600" dirty="0" smtClean="0">
              <a:solidFill>
                <a:srgbClr xmlns:mc="http://schemas.openxmlformats.org/markup-compatibility/2006" xmlns:a14="http://schemas.microsoft.com/office/drawing/2010/main" val="00B050" mc:Ignorable=""/>
              </a:solidFill>
            </a:endParaRPr>
          </a:p>
          <a:p>
            <a:r>
              <a:rPr lang="en-US" sz="1600" dirty="0" smtClean="0">
                <a:solidFill>
                  <a:srgbClr xmlns:mc="http://schemas.openxmlformats.org/markup-compatibility/2006" xmlns:a14="http://schemas.microsoft.com/office/drawing/2010/main" val="00B050" mc:Ignorable=""/>
                </a:solidFill>
              </a:rPr>
              <a:t>magazine </a:t>
            </a:r>
            <a:r>
              <a:rPr lang="en-US" sz="1600" dirty="0">
                <a:solidFill>
                  <a:srgbClr xmlns:mc="http://schemas.openxmlformats.org/markup-compatibility/2006" xmlns:a14="http://schemas.microsoft.com/office/drawing/2010/main" val="00B050" mc:Ignorable=""/>
                </a:solidFill>
              </a:rPr>
              <a:t>will </a:t>
            </a:r>
            <a:r>
              <a:rPr lang="en-US" sz="1600" dirty="0" smtClean="0">
                <a:solidFill>
                  <a:srgbClr xmlns:mc="http://schemas.openxmlformats.org/markup-compatibility/2006" xmlns:a14="http://schemas.microsoft.com/office/drawing/2010/main" val="00B050" mc:Ignorable=""/>
                </a:solidFill>
              </a:rPr>
              <a:t>not cause a malfunction</a:t>
            </a:r>
            <a:r>
              <a:rPr lang="en-US" sz="1600" dirty="0">
                <a:solidFill>
                  <a:srgbClr xmlns:mc="http://schemas.openxmlformats.org/markup-compatibility/2006" xmlns:a14="http://schemas.microsoft.com/office/drawing/2010/main" val="00B050" mc:Ignorable=""/>
                </a:solidFill>
              </a:rPr>
              <a:t>. If </a:t>
            </a:r>
            <a:r>
              <a:rPr lang="en-US" sz="1600" dirty="0" smtClean="0">
                <a:solidFill>
                  <a:srgbClr xmlns:mc="http://schemas.openxmlformats.org/markup-compatibility/2006" xmlns:a14="http://schemas.microsoft.com/office/drawing/2010/main" val="00B050" mc:Ignorable=""/>
                </a:solidFill>
              </a:rPr>
              <a:t>you </a:t>
            </a:r>
            <a:r>
              <a:rPr lang="en-US" sz="1600" dirty="0">
                <a:solidFill>
                  <a:srgbClr xmlns:mc="http://schemas.openxmlformats.org/markup-compatibility/2006" xmlns:a14="http://schemas.microsoft.com/office/drawing/2010/main" val="00B050" mc:Ignorable=""/>
                </a:solidFill>
              </a:rPr>
              <a:t>are </a:t>
            </a:r>
            <a:endParaRPr lang="en-US" sz="1600" dirty="0" smtClean="0">
              <a:solidFill>
                <a:srgbClr xmlns:mc="http://schemas.openxmlformats.org/markup-compatibility/2006" xmlns:a14="http://schemas.microsoft.com/office/drawing/2010/main" val="00B050" mc:Ignorable=""/>
              </a:solidFill>
            </a:endParaRPr>
          </a:p>
          <a:p>
            <a:r>
              <a:rPr lang="en-US" sz="1600" dirty="0" smtClean="0">
                <a:solidFill>
                  <a:srgbClr xmlns:mc="http://schemas.openxmlformats.org/markup-compatibility/2006" xmlns:a14="http://schemas.microsoft.com/office/drawing/2010/main" val="00B050" mc:Ignorable=""/>
                </a:solidFill>
              </a:rPr>
              <a:t>wearing </a:t>
            </a:r>
            <a:r>
              <a:rPr lang="en-US" sz="1600" dirty="0">
                <a:solidFill>
                  <a:srgbClr xmlns:mc="http://schemas.openxmlformats.org/markup-compatibility/2006" xmlns:a14="http://schemas.microsoft.com/office/drawing/2010/main" val="00B050" mc:Ignorable=""/>
                </a:solidFill>
              </a:rPr>
              <a:t>your full-battle rattle and it </a:t>
            </a:r>
            <a:endParaRPr lang="en-US" sz="1600" dirty="0" smtClean="0">
              <a:solidFill>
                <a:srgbClr xmlns:mc="http://schemas.openxmlformats.org/markup-compatibility/2006" xmlns:a14="http://schemas.microsoft.com/office/drawing/2010/main" val="00B050" mc:Ignorable=""/>
              </a:solidFill>
            </a:endParaRPr>
          </a:p>
          <a:p>
            <a:r>
              <a:rPr lang="en-US" sz="1600" dirty="0" smtClean="0">
                <a:solidFill>
                  <a:srgbClr xmlns:mc="http://schemas.openxmlformats.org/markup-compatibility/2006" xmlns:a14="http://schemas.microsoft.com/office/drawing/2010/main" val="00B050" mc:Ignorable=""/>
                </a:solidFill>
              </a:rPr>
              <a:t>is </a:t>
            </a:r>
            <a:r>
              <a:rPr lang="en-US" sz="1600" dirty="0">
                <a:solidFill>
                  <a:srgbClr xmlns:mc="http://schemas.openxmlformats.org/markup-compatibility/2006" xmlns:a14="http://schemas.microsoft.com/office/drawing/2010/main" val="00B050" mc:Ignorable=""/>
                </a:solidFill>
              </a:rPr>
              <a:t>hard to rest the magazine on the ground, </a:t>
            </a:r>
            <a:endParaRPr lang="en-US" sz="1600" dirty="0" smtClean="0">
              <a:solidFill>
                <a:srgbClr xmlns:mc="http://schemas.openxmlformats.org/markup-compatibility/2006" xmlns:a14="http://schemas.microsoft.com/office/drawing/2010/main" val="00B050" mc:Ignorable=""/>
              </a:solidFill>
            </a:endParaRPr>
          </a:p>
          <a:p>
            <a:r>
              <a:rPr lang="en-US" sz="1600" dirty="0" smtClean="0">
                <a:solidFill>
                  <a:srgbClr xmlns:mc="http://schemas.openxmlformats.org/markup-compatibility/2006" xmlns:a14="http://schemas.microsoft.com/office/drawing/2010/main" val="00B050" mc:Ignorable=""/>
                </a:solidFill>
              </a:rPr>
              <a:t>place </a:t>
            </a:r>
            <a:r>
              <a:rPr lang="en-US" sz="1600" dirty="0">
                <a:solidFill>
                  <a:srgbClr xmlns:mc="http://schemas.openxmlformats.org/markup-compatibility/2006" xmlns:a14="http://schemas.microsoft.com/office/drawing/2010/main" val="00B050" mc:Ignorable=""/>
                </a:solidFill>
              </a:rPr>
              <a:t>it on something higher such as your </a:t>
            </a:r>
            <a:endParaRPr lang="en-US" sz="1600" dirty="0" smtClean="0">
              <a:solidFill>
                <a:srgbClr xmlns:mc="http://schemas.openxmlformats.org/markup-compatibility/2006" xmlns:a14="http://schemas.microsoft.com/office/drawing/2010/main" val="00B050" mc:Ignorable=""/>
              </a:solidFill>
            </a:endParaRPr>
          </a:p>
          <a:p>
            <a:r>
              <a:rPr lang="en-US" sz="1600" dirty="0" smtClean="0">
                <a:solidFill>
                  <a:srgbClr xmlns:mc="http://schemas.openxmlformats.org/markup-compatibility/2006" xmlns:a14="http://schemas.microsoft.com/office/drawing/2010/main" val="00B050" mc:Ignorable=""/>
                </a:solidFill>
              </a:rPr>
              <a:t>assault </a:t>
            </a:r>
            <a:r>
              <a:rPr lang="en-US" sz="1600" dirty="0">
                <a:solidFill>
                  <a:srgbClr xmlns:mc="http://schemas.openxmlformats.org/markup-compatibility/2006" xmlns:a14="http://schemas.microsoft.com/office/drawing/2010/main" val="00B050" mc:Ignorable=""/>
                </a:solidFill>
              </a:rPr>
              <a:t>pack or a berm.</a:t>
            </a:r>
          </a:p>
        </p:txBody>
      </p:sp>
    </p:spTree>
    <p:extLst>
      <p:ext uri="{BB962C8B-B14F-4D97-AF65-F5344CB8AC3E}">
        <p14:creationId xmlns:p14="http://schemas.microsoft.com/office/powerpoint/2010/main" val="3652765996"/>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Barrel Whip</a:t>
            </a:r>
            <a:endParaRPr lang="en-US" sz="32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71600" y="1143000"/>
            <a:ext cx="6533154" cy="5882498"/>
          </a:xfrm>
          <a:prstGeom prst="rect">
            <a:avLst/>
          </a:prstGeom>
        </p:spPr>
      </p:pic>
    </p:spTree>
    <p:extLst>
      <p:ext uri="{BB962C8B-B14F-4D97-AF65-F5344CB8AC3E}">
        <p14:creationId xmlns:p14="http://schemas.microsoft.com/office/powerpoint/2010/main" val="1191090508"/>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600200" y="47494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Barrel Whip - Video</a:t>
            </a:r>
            <a:endParaRPr lang="en-US" sz="3200" dirty="0"/>
          </a:p>
        </p:txBody>
      </p:sp>
      <p:pic>
        <p:nvPicPr>
          <p:cNvPr id="3" name="whipa1.avi">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1524000" y="1524000"/>
            <a:ext cx="6096000" cy="4572000"/>
          </a:xfrm>
          <a:prstGeom prst="rect">
            <a:avLst/>
          </a:prstGeom>
        </p:spPr>
      </p:pic>
    </p:spTree>
    <p:extLst>
      <p:ext uri="{BB962C8B-B14F-4D97-AF65-F5344CB8AC3E}">
        <p14:creationId xmlns:p14="http://schemas.microsoft.com/office/powerpoint/2010/main" val="4287335736"/>
      </p:ext>
    </p:extLst>
  </p:cSld>
  <p:clrMapOvr>
    <a:masterClrMapping/>
  </p:clrMapOvr>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Barrel Whip - Accessories</a:t>
            </a:r>
            <a:endParaRPr lang="en-US" sz="32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3200" y="1295400"/>
            <a:ext cx="3838575" cy="2571750"/>
          </a:xfrm>
          <a:prstGeom prst="rect">
            <a:avLst/>
          </a:prstGeom>
        </p:spPr>
      </p:pic>
      <p:sp>
        <p:nvSpPr>
          <p:cNvPr id="4" name="TextBox 3"/>
          <p:cNvSpPr txBox="1"/>
          <p:nvPr/>
        </p:nvSpPr>
        <p:spPr>
          <a:xfrm>
            <a:off x="1295400" y="4038600"/>
            <a:ext cx="6858000" cy="1077218"/>
          </a:xfrm>
          <a:prstGeom prst="rect">
            <a:avLst/>
          </a:prstGeom>
          <a:noFill/>
        </p:spPr>
        <p:txBody>
          <a:bodyPr wrap="square" rtlCol="0">
            <a:spAutoFit/>
          </a:bodyPr>
          <a:lstStyle/>
          <a:p>
            <a:r>
              <a:rPr lang="en-US" sz="1600" dirty="0" smtClean="0"/>
              <a:t>Does barrel whip mean that any accessories you have on your rifle like weapon lights, laser aiming devices, vertical fore-grips, </a:t>
            </a:r>
            <a:r>
              <a:rPr lang="en-US" sz="1600" dirty="0" smtClean="0"/>
              <a:t>etc. </a:t>
            </a:r>
            <a:r>
              <a:rPr lang="en-US" sz="1600" dirty="0" smtClean="0"/>
              <a:t>will effect your point of impact?</a:t>
            </a:r>
          </a:p>
          <a:p>
            <a:r>
              <a:rPr lang="en-US" sz="1600" dirty="0" smtClean="0"/>
              <a:t>                                                            </a:t>
            </a:r>
            <a:endParaRPr lang="en-US" sz="1600" dirty="0"/>
          </a:p>
        </p:txBody>
      </p:sp>
    </p:spTree>
    <p:extLst>
      <p:ext uri="{BB962C8B-B14F-4D97-AF65-F5344CB8AC3E}">
        <p14:creationId xmlns:p14="http://schemas.microsoft.com/office/powerpoint/2010/main" val="4147273888"/>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a:t>
            </a:r>
            <a:r>
              <a:rPr lang="en-US"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a:t>
            </a:r>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Barrel Whip - Accessories</a:t>
            </a:r>
            <a:endParaRPr lang="en-US" sz="32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3200" y="1295400"/>
            <a:ext cx="3838575" cy="2571750"/>
          </a:xfrm>
          <a:prstGeom prst="rect">
            <a:avLst/>
          </a:prstGeom>
        </p:spPr>
      </p:pic>
      <p:sp>
        <p:nvSpPr>
          <p:cNvPr id="4" name="TextBox 3"/>
          <p:cNvSpPr txBox="1"/>
          <p:nvPr/>
        </p:nvSpPr>
        <p:spPr>
          <a:xfrm>
            <a:off x="1295400" y="4038600"/>
            <a:ext cx="6858000" cy="2800767"/>
          </a:xfrm>
          <a:prstGeom prst="rect">
            <a:avLst/>
          </a:prstGeom>
          <a:noFill/>
        </p:spPr>
        <p:txBody>
          <a:bodyPr wrap="square" rtlCol="0">
            <a:spAutoFit/>
          </a:bodyPr>
          <a:lstStyle/>
          <a:p>
            <a:r>
              <a:rPr lang="en-US" sz="1600" dirty="0" smtClean="0"/>
              <a:t>Does barrel whip mean that any accessories you have on your rifle like weapon lights, laser aiming devices, vertical fore-grips, </a:t>
            </a:r>
            <a:r>
              <a:rPr lang="en-US" sz="1600" dirty="0" smtClean="0"/>
              <a:t>etc. </a:t>
            </a:r>
            <a:r>
              <a:rPr lang="en-US" sz="1600" dirty="0" smtClean="0"/>
              <a:t>will effect your point of impact?</a:t>
            </a:r>
          </a:p>
          <a:p>
            <a:r>
              <a:rPr lang="en-US" sz="1600" dirty="0" smtClean="0"/>
              <a:t>                                                              </a:t>
            </a:r>
            <a:r>
              <a:rPr lang="en-US" sz="3200" dirty="0">
                <a:solidFill>
                  <a:srgbClr xmlns:mc="http://schemas.openxmlformats.org/markup-compatibility/2006" xmlns:a14="http://schemas.microsoft.com/office/drawing/2010/main" val="FF0000" mc:Ignorable=""/>
                </a:solidFill>
              </a:rPr>
              <a:t>YES! </a:t>
            </a:r>
          </a:p>
          <a:p>
            <a:r>
              <a:rPr lang="en-US" sz="1600" dirty="0"/>
              <a:t>Any weight forward of the hand guard slip ring will effect the bullets trajectory – however, if the weapon accessory is kept mounted in the same spot as when you zeroed your weapon, your point of impact should remain consistent. If you move an accessory you will change the balance of </a:t>
            </a:r>
            <a:r>
              <a:rPr lang="en-US" sz="1600" dirty="0" smtClean="0"/>
              <a:t>weight on the </a:t>
            </a:r>
            <a:r>
              <a:rPr lang="en-US" sz="1600" dirty="0"/>
              <a:t>barrel and you will have to re-zero the weapon.</a:t>
            </a:r>
          </a:p>
          <a:p>
            <a:r>
              <a:rPr lang="en-US" sz="1600" dirty="0" smtClean="0"/>
              <a:t>                                  </a:t>
            </a:r>
            <a:endParaRPr lang="en-US" sz="1600" dirty="0"/>
          </a:p>
        </p:txBody>
      </p:sp>
    </p:spTree>
    <p:extLst>
      <p:ext uri="{BB962C8B-B14F-4D97-AF65-F5344CB8AC3E}">
        <p14:creationId xmlns:p14="http://schemas.microsoft.com/office/powerpoint/2010/main" val="249064387"/>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l="-54000" r="-54000"/>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Natural Point of Aim</a:t>
            </a:r>
            <a:endParaRPr lang="en-US" sz="3200" dirty="0"/>
          </a:p>
        </p:txBody>
      </p:sp>
      <p:sp>
        <p:nvSpPr>
          <p:cNvPr id="2" name="TextBox 1"/>
          <p:cNvSpPr txBox="1"/>
          <p:nvPr/>
        </p:nvSpPr>
        <p:spPr>
          <a:xfrm>
            <a:off x="1447800" y="1676400"/>
            <a:ext cx="6400800" cy="4555093"/>
          </a:xfrm>
          <a:prstGeom prst="rect">
            <a:avLst/>
          </a:prstGeom>
          <a:noFill/>
        </p:spPr>
        <p:txBody>
          <a:bodyPr wrap="square" rtlCol="0">
            <a:spAutoFit/>
          </a:bodyPr>
          <a:lstStyle/>
          <a:p>
            <a:r>
              <a:rPr lang="en-US" sz="1600" dirty="0" smtClean="0"/>
              <a:t>Natural point of aim is using minimal muscle movement to keep the body position and sights aligned with the target – instead of using muscles to keep the sight on the target, a shooter who has natural point of aim is relaxed and lets their body position take care of it, reducing muscle strain and keeping consistency; if the shooter uses their muscles to aim, not only will they cause muscle strain and fatigue, they must also use the exact same muscle force each time or their shot placement will be inconsistent.  Remember: </a:t>
            </a:r>
            <a:r>
              <a:rPr lang="en-US" b="1" dirty="0" smtClean="0">
                <a:solidFill>
                  <a:srgbClr xmlns:mc="http://schemas.openxmlformats.org/markup-compatibility/2006" xmlns:a14="http://schemas.microsoft.com/office/drawing/2010/main" val="FF0000" mc:Ignorable=""/>
                </a:solidFill>
              </a:rPr>
              <a:t>CONSISTENCY IS ACCURACY</a:t>
            </a:r>
            <a:r>
              <a:rPr lang="en-US" dirty="0" smtClean="0">
                <a:solidFill>
                  <a:srgbClr xmlns:mc="http://schemas.openxmlformats.org/markup-compatibility/2006" xmlns:a14="http://schemas.microsoft.com/office/drawing/2010/main" val="FF0000" mc:Ignorable=""/>
                </a:solidFill>
              </a:rPr>
              <a:t>.</a:t>
            </a:r>
            <a:endParaRPr lang="en-US" sz="1600" b="1" dirty="0" smtClean="0"/>
          </a:p>
          <a:p>
            <a:endParaRPr lang="en-US" sz="1600" dirty="0"/>
          </a:p>
          <a:p>
            <a:r>
              <a:rPr lang="en-US" sz="1600" dirty="0" smtClean="0"/>
              <a:t>To check and see if you have achieved Natural Point of Aim, assume a good sight picture then close your eyes. Take three deep breathes and open your eyes. If your sight picture has drifted off of the target, readjust your body position and try again. </a:t>
            </a:r>
          </a:p>
          <a:p>
            <a:endParaRPr lang="en-US" sz="1600" dirty="0"/>
          </a:p>
          <a:p>
            <a:r>
              <a:rPr lang="en-US" sz="1600" dirty="0" smtClean="0"/>
              <a:t>Natural point of aim is used mostly in the prone or kneeling positions where it is possible to provide the weapon with bone support. As the offhand/standing position provides little to no bone support, it is necessary to use the muscles to keep sights on target.</a:t>
            </a:r>
            <a:endParaRPr lang="en-US" sz="1600" dirty="0"/>
          </a:p>
        </p:txBody>
      </p:sp>
    </p:spTree>
    <p:extLst>
      <p:ext uri="{BB962C8B-B14F-4D97-AF65-F5344CB8AC3E}">
        <p14:creationId xmlns:p14="http://schemas.microsoft.com/office/powerpoint/2010/main" val="1963581116"/>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Natural Point of Aim</a:t>
            </a:r>
            <a:endParaRPr lang="en-US" sz="3200"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78869" y="1179250"/>
            <a:ext cx="6828049" cy="3657600"/>
          </a:xfrm>
          <a:prstGeom prst="rect">
            <a:avLst/>
          </a:prstGeom>
        </p:spPr>
      </p:pic>
      <p:sp>
        <p:nvSpPr>
          <p:cNvPr id="4" name="TextBox 3"/>
          <p:cNvSpPr txBox="1"/>
          <p:nvPr/>
        </p:nvSpPr>
        <p:spPr>
          <a:xfrm>
            <a:off x="1295400" y="4800600"/>
            <a:ext cx="6705600" cy="1477328"/>
          </a:xfrm>
          <a:prstGeom prst="rect">
            <a:avLst/>
          </a:prstGeom>
          <a:noFill/>
        </p:spPr>
        <p:txBody>
          <a:bodyPr wrap="square" rtlCol="0">
            <a:spAutoFit/>
          </a:bodyPr>
          <a:lstStyle/>
          <a:p>
            <a:r>
              <a:rPr lang="en-US" dirty="0" smtClean="0">
                <a:solidFill>
                  <a:srgbClr xmlns:mc="http://schemas.openxmlformats.org/markup-compatibility/2006" xmlns:a14="http://schemas.microsoft.com/office/drawing/2010/main" val="FF0000" mc:Ignorable=""/>
                </a:solidFill>
              </a:rPr>
              <a:t>If you close your eyes and take three deep breaths and your sights are no longer on target when you open your eyes you do not have natural point of aim - You are using your muscles rather then your body position to keep your weapon on target. Readjust your body position and check again.</a:t>
            </a:r>
            <a:endParaRPr lang="en-US" dirty="0">
              <a:solidFill>
                <a:srgbClr xmlns:mc="http://schemas.openxmlformats.org/markup-compatibility/2006" xmlns:a14="http://schemas.microsoft.com/office/drawing/2010/main" val="FF0000" mc:Ignorable=""/>
              </a:solidFill>
            </a:endParaRPr>
          </a:p>
        </p:txBody>
      </p:sp>
    </p:spTree>
    <p:extLst>
      <p:ext uri="{BB962C8B-B14F-4D97-AF65-F5344CB8AC3E}">
        <p14:creationId xmlns:p14="http://schemas.microsoft.com/office/powerpoint/2010/main" val="1349777820"/>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Natural Point of Aim</a:t>
            </a:r>
            <a:endParaRPr lang="en-US" sz="3200"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00390" y="1179250"/>
            <a:ext cx="6585007" cy="3657600"/>
          </a:xfrm>
          <a:prstGeom prst="rect">
            <a:avLst/>
          </a:prstGeom>
        </p:spPr>
      </p:pic>
      <p:sp>
        <p:nvSpPr>
          <p:cNvPr id="4" name="TextBox 3"/>
          <p:cNvSpPr txBox="1"/>
          <p:nvPr/>
        </p:nvSpPr>
        <p:spPr>
          <a:xfrm>
            <a:off x="1295400" y="4800600"/>
            <a:ext cx="6705600" cy="923330"/>
          </a:xfrm>
          <a:prstGeom prst="rect">
            <a:avLst/>
          </a:prstGeom>
          <a:noFill/>
        </p:spPr>
        <p:txBody>
          <a:bodyPr wrap="square" rtlCol="0">
            <a:spAutoFit/>
          </a:bodyPr>
          <a:lstStyle/>
          <a:p>
            <a:r>
              <a:rPr lang="en-US" dirty="0">
                <a:solidFill>
                  <a:srgbClr xmlns:mc="http://schemas.openxmlformats.org/markup-compatibility/2006" xmlns:a14="http://schemas.microsoft.com/office/drawing/2010/main" val="00B050" mc:Ignorable=""/>
                </a:solidFill>
              </a:rPr>
              <a:t>If you close your eyes and take three deep breaths and your sights remain on the target when you open your eyes your body position is correct and you have natural point of aim.</a:t>
            </a:r>
            <a:endParaRPr lang="en-US" dirty="0">
              <a:solidFill>
                <a:srgbClr xmlns:mc="http://schemas.openxmlformats.org/markup-compatibility/2006" xmlns:a14="http://schemas.microsoft.com/office/drawing/2010/main" val="00B050" mc:Ignorable=""/>
              </a:solidFill>
            </a:endParaRPr>
          </a:p>
        </p:txBody>
      </p:sp>
    </p:spTree>
    <p:extLst>
      <p:ext uri="{BB962C8B-B14F-4D97-AF65-F5344CB8AC3E}">
        <p14:creationId xmlns:p14="http://schemas.microsoft.com/office/powerpoint/2010/main" val="842895373"/>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Kneeling Position</a:t>
            </a:r>
            <a:endParaRPr lang="en-US" sz="3200"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4860" y="1088128"/>
            <a:ext cx="4702880" cy="3317416"/>
          </a:xfrm>
          <a:prstGeom prst="rect">
            <a:avLst/>
          </a:prstGeom>
        </p:spPr>
      </p:pic>
      <p:sp>
        <p:nvSpPr>
          <p:cNvPr id="6" name="TextBox 5"/>
          <p:cNvSpPr txBox="1"/>
          <p:nvPr/>
        </p:nvSpPr>
        <p:spPr>
          <a:xfrm>
            <a:off x="2057400" y="4648200"/>
            <a:ext cx="5943600" cy="1077218"/>
          </a:xfrm>
          <a:prstGeom prst="rect">
            <a:avLst/>
          </a:prstGeom>
          <a:noFill/>
        </p:spPr>
        <p:txBody>
          <a:bodyPr wrap="square" rtlCol="0">
            <a:spAutoFit/>
          </a:bodyPr>
          <a:lstStyle/>
          <a:p>
            <a:r>
              <a:rPr lang="en-US" sz="1600" dirty="0" smtClean="0"/>
              <a:t>The shooter will place his body at approximately a 90 degree angle from the target. The firing knee will take a stable position on the ground with the non-firing knee forming a stable support for the non-firing elbow.</a:t>
            </a:r>
            <a:endParaRPr lang="en-US" sz="1600" dirty="0"/>
          </a:p>
        </p:txBody>
      </p:sp>
    </p:spTree>
    <p:extLst>
      <p:ext uri="{BB962C8B-B14F-4D97-AF65-F5344CB8AC3E}">
        <p14:creationId xmlns:p14="http://schemas.microsoft.com/office/powerpoint/2010/main" val="97177449"/>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Kneeling Position</a:t>
            </a:r>
            <a:endParaRPr lang="en-US" sz="3200"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4860" y="1088128"/>
            <a:ext cx="4702880" cy="3317416"/>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05200" y="1119200"/>
            <a:ext cx="2514600" cy="2892127"/>
          </a:xfrm>
          <a:prstGeom prst="rect">
            <a:avLst/>
          </a:prstGeom>
          <a:ln w="38100" cap="sq">
            <a:solidFill>
              <a:srgbClr xmlns:mc="http://schemas.openxmlformats.org/markup-compatibility/2006" xmlns:a14="http://schemas.microsoft.com/office/drawing/2010/main" val="000000" mc:Ignorable=""/>
            </a:solidFill>
            <a:prstDash val="solid"/>
            <a:miter lim="800000"/>
          </a:ln>
          <a:effectLst>
            <a:outerShdw blurRad="50800" dist="38100" dir="2700000" algn="tl" rotWithShape="0">
              <a:srgbClr xmlns:mc="http://schemas.openxmlformats.org/markup-compatibility/2006" xmlns:a14="http://schemas.microsoft.com/office/drawing/2010/main" val="000000" mc:Ignorable="">
                <a:alpha val="43000"/>
              </a:srgbClr>
            </a:outerShdw>
          </a:effectLst>
        </p:spPr>
      </p:pic>
      <p:sp>
        <p:nvSpPr>
          <p:cNvPr id="8" name="TextBox 7"/>
          <p:cNvSpPr txBox="1"/>
          <p:nvPr/>
        </p:nvSpPr>
        <p:spPr>
          <a:xfrm>
            <a:off x="1709116" y="4618910"/>
            <a:ext cx="6781800" cy="1815882"/>
          </a:xfrm>
          <a:prstGeom prst="rect">
            <a:avLst/>
          </a:prstGeom>
          <a:noFill/>
        </p:spPr>
        <p:txBody>
          <a:bodyPr wrap="square" rtlCol="0">
            <a:spAutoFit/>
          </a:bodyPr>
          <a:lstStyle/>
          <a:p>
            <a:r>
              <a:rPr lang="en-US" sz="1600" dirty="0" smtClean="0"/>
              <a:t>The shooter’s non-firing hand will create a V shape high on the pistol grip and will pull straight back in to the shoulder pocket; the non-firing elbow and forearm will rest comfortably on the non-firing thigh.</a:t>
            </a:r>
          </a:p>
          <a:p>
            <a:endParaRPr lang="en-US" sz="1600" dirty="0"/>
          </a:p>
          <a:p>
            <a:r>
              <a:rPr lang="en-US" sz="1600" dirty="0" smtClean="0"/>
              <a:t>To provide barrel support, the shooter will either rest the magazine on top of the non-firing knee, or will place the knee between the gap created by the pistol grip and magazine.</a:t>
            </a:r>
            <a:endParaRPr lang="en-US" sz="1600" dirty="0"/>
          </a:p>
        </p:txBody>
      </p:sp>
    </p:spTree>
    <p:extLst>
      <p:ext uri="{BB962C8B-B14F-4D97-AF65-F5344CB8AC3E}">
        <p14:creationId xmlns:p14="http://schemas.microsoft.com/office/powerpoint/2010/main" val="1787879001"/>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Kneeling Position</a:t>
            </a:r>
            <a:endParaRPr lang="en-US" sz="3200"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4860" y="1088128"/>
            <a:ext cx="4702880" cy="3317416"/>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62200" y="1524000"/>
            <a:ext cx="3130147" cy="2324928"/>
          </a:xfrm>
          <a:prstGeom prst="rect">
            <a:avLst/>
          </a:prstGeom>
          <a:ln w="38100" cap="sq">
            <a:solidFill>
              <a:srgbClr xmlns:mc="http://schemas.openxmlformats.org/markup-compatibility/2006" xmlns:a14="http://schemas.microsoft.com/office/drawing/2010/main" val="000000" mc:Ignorable=""/>
            </a:solidFill>
            <a:prstDash val="solid"/>
            <a:miter lim="800000"/>
          </a:ln>
          <a:effectLst>
            <a:outerShdw blurRad="50800" dist="38100" dir="2700000" algn="tl" rotWithShape="0">
              <a:srgbClr xmlns:mc="http://schemas.openxmlformats.org/markup-compatibility/2006" xmlns:a14="http://schemas.microsoft.com/office/drawing/2010/main" val="000000" mc:Ignorable="">
                <a:alpha val="43000"/>
              </a:srgbClr>
            </a:outerShdw>
          </a:effectLst>
        </p:spPr>
      </p:pic>
      <p:sp>
        <p:nvSpPr>
          <p:cNvPr id="8" name="TextBox 7"/>
          <p:cNvSpPr txBox="1"/>
          <p:nvPr/>
        </p:nvSpPr>
        <p:spPr>
          <a:xfrm>
            <a:off x="1709116" y="4618910"/>
            <a:ext cx="6781800" cy="1077218"/>
          </a:xfrm>
          <a:prstGeom prst="rect">
            <a:avLst/>
          </a:prstGeom>
          <a:noFill/>
        </p:spPr>
        <p:txBody>
          <a:bodyPr wrap="square" rtlCol="0">
            <a:spAutoFit/>
          </a:bodyPr>
          <a:lstStyle/>
          <a:p>
            <a:r>
              <a:rPr lang="en-US" sz="1600" dirty="0" smtClean="0"/>
              <a:t>The shooter’s firing hand will be placed high on the pistol grip, with pulling force directly to the rear to the shoulder pocket. The firing elbow will rest relaxed against the body to promote stability and prevent muscle fatigue and wobble.</a:t>
            </a:r>
            <a:endParaRPr lang="en-US" sz="1600" dirty="0"/>
          </a:p>
        </p:txBody>
      </p:sp>
    </p:spTree>
    <p:extLst>
      <p:ext uri="{BB962C8B-B14F-4D97-AF65-F5344CB8AC3E}">
        <p14:creationId xmlns:p14="http://schemas.microsoft.com/office/powerpoint/2010/main" val="629550820"/>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Kneeling Position</a:t>
            </a:r>
            <a:endParaRPr lang="en-US" sz="3200"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4860" y="1088128"/>
            <a:ext cx="4702880" cy="3317416"/>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90800" y="1136215"/>
            <a:ext cx="2921063" cy="2324928"/>
          </a:xfrm>
          <a:prstGeom prst="rect">
            <a:avLst/>
          </a:prstGeom>
          <a:ln w="38100" cap="sq">
            <a:solidFill>
              <a:srgbClr xmlns:mc="http://schemas.openxmlformats.org/markup-compatibility/2006" xmlns:a14="http://schemas.microsoft.com/office/drawing/2010/main" val="000000" mc:Ignorable=""/>
            </a:solidFill>
            <a:prstDash val="solid"/>
            <a:miter lim="800000"/>
          </a:ln>
          <a:effectLst>
            <a:outerShdw blurRad="50800" dist="38100" dir="2700000" algn="tl" rotWithShape="0">
              <a:srgbClr xmlns:mc="http://schemas.openxmlformats.org/markup-compatibility/2006" xmlns:a14="http://schemas.microsoft.com/office/drawing/2010/main" val="000000" mc:Ignorable="">
                <a:alpha val="43000"/>
              </a:srgbClr>
            </a:outerShdw>
          </a:effectLst>
        </p:spPr>
      </p:pic>
      <p:sp>
        <p:nvSpPr>
          <p:cNvPr id="8" name="TextBox 7"/>
          <p:cNvSpPr txBox="1"/>
          <p:nvPr/>
        </p:nvSpPr>
        <p:spPr>
          <a:xfrm>
            <a:off x="1709116" y="4618910"/>
            <a:ext cx="6781800" cy="1077218"/>
          </a:xfrm>
          <a:prstGeom prst="rect">
            <a:avLst/>
          </a:prstGeom>
          <a:noFill/>
        </p:spPr>
        <p:txBody>
          <a:bodyPr wrap="square" rtlCol="0">
            <a:spAutoFit/>
          </a:bodyPr>
          <a:lstStyle/>
          <a:p>
            <a:r>
              <a:rPr lang="en-US" sz="1600" dirty="0" smtClean="0"/>
              <a:t>The shooter locks their cheek over the </a:t>
            </a:r>
            <a:r>
              <a:rPr lang="en-US" sz="1600" dirty="0" smtClean="0"/>
              <a:t>butt stock </a:t>
            </a:r>
            <a:r>
              <a:rPr lang="en-US" sz="1600" dirty="0" smtClean="0"/>
              <a:t>to get behind the sights and creates positive stock weld by keeping cheek securely to the </a:t>
            </a:r>
            <a:r>
              <a:rPr lang="en-US" sz="1600" dirty="0" smtClean="0"/>
              <a:t>butt stock. </a:t>
            </a:r>
            <a:r>
              <a:rPr lang="en-US" sz="1600" dirty="0" smtClean="0"/>
              <a:t>The </a:t>
            </a:r>
            <a:r>
              <a:rPr lang="en-US" sz="1600" dirty="0" smtClean="0"/>
              <a:t>butt stock </a:t>
            </a:r>
            <a:r>
              <a:rPr lang="en-US" sz="1600" dirty="0" smtClean="0"/>
              <a:t>is pulled tightly in to the shoulder pocket by both the firing and non-firing hands and locked in place with the stock weld. </a:t>
            </a:r>
            <a:endParaRPr lang="en-US" sz="1600" dirty="0"/>
          </a:p>
        </p:txBody>
      </p:sp>
    </p:spTree>
    <p:extLst>
      <p:ext uri="{BB962C8B-B14F-4D97-AF65-F5344CB8AC3E}">
        <p14:creationId xmlns:p14="http://schemas.microsoft.com/office/powerpoint/2010/main" val="64545361"/>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Standing Position</a:t>
            </a:r>
            <a:endParaRPr lang="en-US" sz="3200" dirty="0"/>
          </a:p>
        </p:txBody>
      </p:sp>
      <p:sp>
        <p:nvSpPr>
          <p:cNvPr id="5" name="TextBox 4"/>
          <p:cNvSpPr txBox="1"/>
          <p:nvPr/>
        </p:nvSpPr>
        <p:spPr>
          <a:xfrm>
            <a:off x="4038600" y="1102184"/>
            <a:ext cx="4038600" cy="1569660"/>
          </a:xfrm>
          <a:prstGeom prst="rect">
            <a:avLst/>
          </a:prstGeom>
          <a:noFill/>
        </p:spPr>
        <p:txBody>
          <a:bodyPr wrap="square" rtlCol="0">
            <a:spAutoFit/>
          </a:bodyPr>
          <a:lstStyle/>
          <a:p>
            <a:r>
              <a:rPr lang="en-US" sz="1600" dirty="0" smtClean="0"/>
              <a:t>The soldier assumes a “fighting stance” with feet about shoulder width apart and knees slightly bent. The shooter’s body is postured aggressively forward and ballistic plates are kept squared up with his target to provide maximum protection. </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29400" y="2662136"/>
            <a:ext cx="1981200" cy="3994015"/>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6800" y="1143000"/>
            <a:ext cx="2743200" cy="3327936"/>
          </a:xfrm>
          <a:prstGeom prst="rect">
            <a:avLst/>
          </a:prstGeom>
        </p:spPr>
      </p:pic>
      <p:sp>
        <p:nvSpPr>
          <p:cNvPr id="7" name="TextBox 6"/>
          <p:cNvSpPr txBox="1"/>
          <p:nvPr/>
        </p:nvSpPr>
        <p:spPr>
          <a:xfrm>
            <a:off x="381000" y="4572000"/>
            <a:ext cx="6248400" cy="2339102"/>
          </a:xfrm>
          <a:prstGeom prst="rect">
            <a:avLst/>
          </a:prstGeom>
          <a:noFill/>
        </p:spPr>
        <p:txBody>
          <a:bodyPr wrap="square" rtlCol="0">
            <a:spAutoFit/>
          </a:bodyPr>
          <a:lstStyle/>
          <a:p>
            <a:r>
              <a:rPr lang="en-US" sz="1600" dirty="0"/>
              <a:t>The firing hand is held </a:t>
            </a:r>
            <a:r>
              <a:rPr lang="en-US" sz="1600" dirty="0" smtClean="0"/>
              <a:t>high on the pistol grip </a:t>
            </a:r>
            <a:r>
              <a:rPr lang="en-US" sz="1600" dirty="0"/>
              <a:t>with straight rearward pull. The non-firing arm is kept locked out as far as possible </a:t>
            </a:r>
            <a:r>
              <a:rPr lang="en-US" sz="1600" dirty="0" smtClean="0"/>
              <a:t>on the hand guard with </a:t>
            </a:r>
            <a:r>
              <a:rPr lang="en-US" sz="1600" dirty="0"/>
              <a:t>rearward </a:t>
            </a:r>
            <a:r>
              <a:rPr lang="en-US" sz="1600" dirty="0" smtClean="0"/>
              <a:t>pull with the thumb being pointed towards the enemy. </a:t>
            </a:r>
            <a:r>
              <a:rPr lang="en-US" sz="1600" dirty="0"/>
              <a:t>Although force is being applied forward of the </a:t>
            </a:r>
            <a:r>
              <a:rPr lang="en-US" sz="1600" dirty="0" smtClean="0"/>
              <a:t>hand guard </a:t>
            </a:r>
            <a:r>
              <a:rPr lang="en-US" sz="1600" dirty="0"/>
              <a:t>slip ring, the far forward grip will help control </a:t>
            </a:r>
            <a:r>
              <a:rPr lang="en-US" sz="1600" dirty="0" smtClean="0"/>
              <a:t>the weapon while transitioning from different targets. As the standing position is generally used only for close ranges, the effect on the point of impact from placing force on the barrel is negligible.</a:t>
            </a:r>
            <a:endParaRPr lang="en-US" sz="1600" dirty="0"/>
          </a:p>
          <a:p>
            <a:endParaRPr lang="en-US" dirty="0"/>
          </a:p>
        </p:txBody>
      </p:sp>
    </p:spTree>
    <p:extLst>
      <p:ext uri="{BB962C8B-B14F-4D97-AF65-F5344CB8AC3E}">
        <p14:creationId xmlns:p14="http://schemas.microsoft.com/office/powerpoint/2010/main" val="846824663"/>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l="-54000" r="-54000"/>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Sight Alignment/Sight Picture</a:t>
            </a:r>
            <a:endParaRPr lang="en-US" sz="3200" dirty="0"/>
          </a:p>
        </p:txBody>
      </p:sp>
      <p:sp>
        <p:nvSpPr>
          <p:cNvPr id="2" name="TextBox 1"/>
          <p:cNvSpPr txBox="1"/>
          <p:nvPr/>
        </p:nvSpPr>
        <p:spPr>
          <a:xfrm>
            <a:off x="1336199" y="1828800"/>
            <a:ext cx="6400800" cy="4031873"/>
          </a:xfrm>
          <a:prstGeom prst="rect">
            <a:avLst/>
          </a:prstGeom>
          <a:noFill/>
        </p:spPr>
        <p:txBody>
          <a:bodyPr wrap="square" rtlCol="0">
            <a:spAutoFit/>
          </a:bodyPr>
          <a:lstStyle/>
          <a:p>
            <a:endParaRPr lang="en-US" sz="1600" dirty="0" smtClean="0"/>
          </a:p>
          <a:p>
            <a:endParaRPr lang="en-US" sz="1600" dirty="0"/>
          </a:p>
          <a:p>
            <a:r>
              <a:rPr lang="en-US" sz="1600" dirty="0" smtClean="0"/>
              <a:t>A shooter must be able to properly aim at a target to hit it. Proper aim consists of the shooter having proper sight alignment of his rear and front sights, and a proper sight picture on the target. </a:t>
            </a:r>
          </a:p>
          <a:p>
            <a:endParaRPr lang="en-US" sz="1600" dirty="0"/>
          </a:p>
          <a:p>
            <a:r>
              <a:rPr lang="en-US" sz="1600" dirty="0" smtClean="0"/>
              <a:t>Sight alignment is the most crucial factor in aiming; because misaligned sights is an angular error, the smallest of errors are magnified exponentially downrange – for each ½ meter the bullet travels, the effect of a misaligned sight doubles. This means that </a:t>
            </a:r>
            <a:r>
              <a:rPr lang="en-US" sz="1600" dirty="0"/>
              <a:t>at </a:t>
            </a:r>
            <a:r>
              <a:rPr lang="en-US" sz="1600" dirty="0" smtClean="0"/>
              <a:t>25-meters, </a:t>
            </a:r>
            <a:r>
              <a:rPr lang="en-US" sz="1600" dirty="0"/>
              <a:t>any error in rifle alignment is multiplied 50 times. If </a:t>
            </a:r>
            <a:r>
              <a:rPr lang="en-US" sz="1600" dirty="0" smtClean="0"/>
              <a:t>there is an error in sight alignment, it can cause the </a:t>
            </a:r>
            <a:r>
              <a:rPr lang="en-US" sz="1600" dirty="0"/>
              <a:t>target at 300 meters to be missed by </a:t>
            </a:r>
            <a:r>
              <a:rPr lang="en-US" sz="1600" dirty="0" smtClean="0"/>
              <a:t>several feet.</a:t>
            </a:r>
          </a:p>
          <a:p>
            <a:endParaRPr lang="en-US" sz="1600" dirty="0"/>
          </a:p>
          <a:p>
            <a:r>
              <a:rPr lang="en-US" sz="1600" dirty="0" smtClean="0"/>
              <a:t>Once the shooter has properly aligned his sights, a sight picture can be obtained by placing the front sight post – or if an optic is used, the reticle - over the target and take the shot. </a:t>
            </a:r>
            <a:endParaRPr lang="en-US" sz="1600" dirty="0"/>
          </a:p>
        </p:txBody>
      </p:sp>
    </p:spTree>
    <p:extLst>
      <p:ext uri="{BB962C8B-B14F-4D97-AF65-F5344CB8AC3E}">
        <p14:creationId xmlns:p14="http://schemas.microsoft.com/office/powerpoint/2010/main" val="2844529657"/>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Sight Alignment</a:t>
            </a:r>
            <a:endParaRPr lang="en-US" sz="3200" dirty="0"/>
          </a:p>
        </p:txBody>
      </p:sp>
      <p:sp>
        <p:nvSpPr>
          <p:cNvPr id="2" name="TextBox 1"/>
          <p:cNvSpPr txBox="1"/>
          <p:nvPr/>
        </p:nvSpPr>
        <p:spPr>
          <a:xfrm>
            <a:off x="4634883" y="1752600"/>
            <a:ext cx="3813699" cy="5262979"/>
          </a:xfrm>
          <a:prstGeom prst="rect">
            <a:avLst/>
          </a:prstGeom>
          <a:noFill/>
        </p:spPr>
        <p:txBody>
          <a:bodyPr wrap="square" rtlCol="0">
            <a:spAutoFit/>
          </a:bodyPr>
          <a:lstStyle/>
          <a:p>
            <a:r>
              <a:rPr lang="en-US" sz="1600" dirty="0" smtClean="0"/>
              <a:t>The front sight post must be centered in the rear sight aperture as if forming the bottom line of a crosshair with the tip of the front sight post being the very center of the crosshair. </a:t>
            </a:r>
          </a:p>
          <a:p>
            <a:endParaRPr lang="en-US" sz="1600" dirty="0"/>
          </a:p>
          <a:p>
            <a:r>
              <a:rPr lang="en-US" sz="1600" dirty="0"/>
              <a:t>As our eyes can only focus on one object, the shooter must focus on the front sight post to obtain proper sight alignment in the center of the rear aperture.</a:t>
            </a:r>
          </a:p>
          <a:p>
            <a:endParaRPr lang="en-US" sz="1600" dirty="0" smtClean="0"/>
          </a:p>
          <a:p>
            <a:r>
              <a:rPr lang="en-US" sz="1600" dirty="0" smtClean="0"/>
              <a:t>When </a:t>
            </a:r>
            <a:r>
              <a:rPr lang="en-US" sz="1600" dirty="0"/>
              <a:t>the eye is focused on the front sight post, the natural ability of the eye to center objects in a circle and to seek the point of greatest light (center of the aperture) aid in </a:t>
            </a:r>
            <a:r>
              <a:rPr lang="en-US" sz="1600" dirty="0" smtClean="0"/>
              <a:t>positioning the front sight post in the center of the rear sight, providing </a:t>
            </a:r>
            <a:r>
              <a:rPr lang="en-US" sz="1600" dirty="0"/>
              <a:t>correct sight alignment. </a:t>
            </a:r>
            <a:endParaRPr lang="en-US" sz="1600" dirty="0" smtClean="0"/>
          </a:p>
          <a:p>
            <a:endParaRPr lang="en-US" sz="1600" dirty="0"/>
          </a:p>
          <a:p>
            <a:endParaRPr lang="en-US" sz="1600" dirty="0"/>
          </a:p>
          <a:p>
            <a:endParaRPr lang="en-US" sz="1600"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600" y="1800909"/>
            <a:ext cx="4187185" cy="4520029"/>
          </a:xfrm>
          <a:prstGeom prst="rect">
            <a:avLst/>
          </a:prstGeom>
        </p:spPr>
      </p:pic>
    </p:spTree>
    <p:extLst>
      <p:ext uri="{BB962C8B-B14F-4D97-AF65-F5344CB8AC3E}">
        <p14:creationId xmlns:p14="http://schemas.microsoft.com/office/powerpoint/2010/main" val="2479108670"/>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630"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Sight Alignment</a:t>
            </a:r>
            <a:endParaRPr lang="en-US" sz="3200" dirty="0"/>
          </a:p>
        </p:txBody>
      </p:sp>
      <p:grpSp>
        <p:nvGrpSpPr>
          <p:cNvPr id="24" name="Group 16"/>
          <p:cNvGrpSpPr>
            <a:grpSpLocks/>
          </p:cNvGrpSpPr>
          <p:nvPr/>
        </p:nvGrpSpPr>
        <p:grpSpPr bwMode="auto">
          <a:xfrm>
            <a:off x="1569102" y="1813218"/>
            <a:ext cx="1106488" cy="1014412"/>
            <a:chOff x="960" y="1439"/>
            <a:chExt cx="1388" cy="1276"/>
          </a:xfrm>
        </p:grpSpPr>
        <p:sp>
          <p:nvSpPr>
            <p:cNvPr id="25" name="Rectangle 17"/>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26" name="Freeform 18"/>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27" name="Freeform 19"/>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28" name="Rectangle 20"/>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29" name="AutoShape 21"/>
          <p:cNvSpPr>
            <a:spLocks noChangeArrowheads="1"/>
          </p:cNvSpPr>
          <p:nvPr/>
        </p:nvSpPr>
        <p:spPr bwMode="auto">
          <a:xfrm>
            <a:off x="1360562" y="1394859"/>
            <a:ext cx="1508125" cy="1508125"/>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30" name="Group 22"/>
          <p:cNvGrpSpPr>
            <a:grpSpLocks/>
          </p:cNvGrpSpPr>
          <p:nvPr/>
        </p:nvGrpSpPr>
        <p:grpSpPr bwMode="auto">
          <a:xfrm>
            <a:off x="6335861" y="1103036"/>
            <a:ext cx="1828800" cy="1828800"/>
            <a:chOff x="3504" y="1440"/>
            <a:chExt cx="1152" cy="1152"/>
          </a:xfrm>
        </p:grpSpPr>
        <p:grpSp>
          <p:nvGrpSpPr>
            <p:cNvPr id="31" name="Group 23"/>
            <p:cNvGrpSpPr>
              <a:grpSpLocks/>
            </p:cNvGrpSpPr>
            <p:nvPr/>
          </p:nvGrpSpPr>
          <p:grpSpPr bwMode="auto">
            <a:xfrm>
              <a:off x="3747" y="1776"/>
              <a:ext cx="698" cy="638"/>
              <a:chOff x="960" y="1439"/>
              <a:chExt cx="1388" cy="1276"/>
            </a:xfrm>
          </p:grpSpPr>
          <p:sp>
            <p:nvSpPr>
              <p:cNvPr id="33" name="Rectangle 24"/>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34" name="Freeform 25"/>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35" name="Freeform 26"/>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36" name="Rectangle 27"/>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32" name="AutoShape 28"/>
            <p:cNvSpPr>
              <a:spLocks noChangeArrowheads="1"/>
            </p:cNvSpPr>
            <p:nvPr/>
          </p:nvSpPr>
          <p:spPr bwMode="auto">
            <a:xfrm>
              <a:off x="3504" y="1440"/>
              <a:ext cx="1152" cy="115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9 w 21600"/>
                <a:gd name="T25" fmla="*/ 3169 h 21600"/>
                <a:gd name="T26" fmla="*/ 18431 w 21600"/>
                <a:gd name="T27" fmla="*/ 1843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grpSp>
        <p:nvGrpSpPr>
          <p:cNvPr id="37" name="Group 29"/>
          <p:cNvGrpSpPr>
            <a:grpSpLocks/>
          </p:cNvGrpSpPr>
          <p:nvPr/>
        </p:nvGrpSpPr>
        <p:grpSpPr bwMode="auto">
          <a:xfrm>
            <a:off x="1416603" y="4136635"/>
            <a:ext cx="1106488" cy="1014413"/>
            <a:chOff x="960" y="1439"/>
            <a:chExt cx="1388" cy="1276"/>
          </a:xfrm>
        </p:grpSpPr>
        <p:sp>
          <p:nvSpPr>
            <p:cNvPr id="38" name="Rectangle 30"/>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39" name="Freeform 31"/>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40" name="Freeform 32"/>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41" name="Rectangle 33"/>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42" name="AutoShape 34"/>
          <p:cNvSpPr>
            <a:spLocks noChangeArrowheads="1"/>
          </p:cNvSpPr>
          <p:nvPr/>
        </p:nvSpPr>
        <p:spPr bwMode="auto">
          <a:xfrm>
            <a:off x="899078" y="3450835"/>
            <a:ext cx="2120900" cy="21209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43" name="Group 35"/>
          <p:cNvGrpSpPr>
            <a:grpSpLocks/>
          </p:cNvGrpSpPr>
          <p:nvPr/>
        </p:nvGrpSpPr>
        <p:grpSpPr bwMode="auto">
          <a:xfrm>
            <a:off x="3955043" y="1643789"/>
            <a:ext cx="1106488" cy="1014412"/>
            <a:chOff x="960" y="1439"/>
            <a:chExt cx="1388" cy="1276"/>
          </a:xfrm>
        </p:grpSpPr>
        <p:sp>
          <p:nvSpPr>
            <p:cNvPr id="44" name="Rectangle 36"/>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45" name="Freeform 37"/>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46" name="Freeform 38"/>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47" name="Rectangle 39"/>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48" name="AutoShape 40"/>
          <p:cNvSpPr>
            <a:spLocks noChangeArrowheads="1"/>
          </p:cNvSpPr>
          <p:nvPr/>
        </p:nvSpPr>
        <p:spPr bwMode="auto">
          <a:xfrm>
            <a:off x="3650243" y="1134201"/>
            <a:ext cx="1700213" cy="1700213"/>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49" name="Group 41"/>
          <p:cNvGrpSpPr>
            <a:grpSpLocks/>
          </p:cNvGrpSpPr>
          <p:nvPr/>
        </p:nvGrpSpPr>
        <p:grpSpPr bwMode="auto">
          <a:xfrm>
            <a:off x="6869261" y="4127224"/>
            <a:ext cx="1106488" cy="1014412"/>
            <a:chOff x="960" y="1439"/>
            <a:chExt cx="1388" cy="1276"/>
          </a:xfrm>
        </p:grpSpPr>
        <p:sp>
          <p:nvSpPr>
            <p:cNvPr id="50" name="Rectangle 42"/>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51" name="Freeform 43"/>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52" name="Freeform 44"/>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53" name="Rectangle 45"/>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54" name="AutoShape 46"/>
          <p:cNvSpPr>
            <a:spLocks noChangeArrowheads="1"/>
          </p:cNvSpPr>
          <p:nvPr/>
        </p:nvSpPr>
        <p:spPr bwMode="auto">
          <a:xfrm>
            <a:off x="6335861" y="3389036"/>
            <a:ext cx="2120900" cy="21209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sp>
        <p:nvSpPr>
          <p:cNvPr id="55" name="AutoShape 47"/>
          <p:cNvSpPr>
            <a:spLocks noChangeArrowheads="1"/>
          </p:cNvSpPr>
          <p:nvPr/>
        </p:nvSpPr>
        <p:spPr bwMode="auto">
          <a:xfrm>
            <a:off x="3158275" y="3050221"/>
            <a:ext cx="3087519" cy="2922128"/>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56" name="Group 48"/>
          <p:cNvGrpSpPr>
            <a:grpSpLocks/>
          </p:cNvGrpSpPr>
          <p:nvPr/>
        </p:nvGrpSpPr>
        <p:grpSpPr bwMode="auto">
          <a:xfrm>
            <a:off x="4182002" y="4207323"/>
            <a:ext cx="996758" cy="864863"/>
            <a:chOff x="960" y="1439"/>
            <a:chExt cx="1388" cy="1276"/>
          </a:xfrm>
        </p:grpSpPr>
        <p:sp>
          <p:nvSpPr>
            <p:cNvPr id="57" name="Rectangle 49"/>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58" name="Freeform 50"/>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59" name="Freeform 51"/>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60" name="Rectangle 52"/>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4" name="TextBox 3"/>
          <p:cNvSpPr txBox="1"/>
          <p:nvPr/>
        </p:nvSpPr>
        <p:spPr>
          <a:xfrm>
            <a:off x="1709082" y="5972349"/>
            <a:ext cx="6323843" cy="523220"/>
          </a:xfrm>
          <a:prstGeom prst="rect">
            <a:avLst/>
          </a:prstGeom>
          <a:noFill/>
        </p:spPr>
        <p:txBody>
          <a:bodyPr wrap="square" rtlCol="0">
            <a:spAutoFit/>
          </a:bodyPr>
          <a:lstStyle/>
          <a:p>
            <a:r>
              <a:rPr lang="en-US" sz="2800" b="1" dirty="0" smtClean="0">
                <a:solidFill>
                  <a:schemeClr val="accent5"/>
                </a:solidFill>
              </a:rPr>
              <a:t>       </a:t>
            </a:r>
            <a:r>
              <a:rPr lang="en-US" sz="2800" b="1" dirty="0" smtClean="0">
                <a:solidFill>
                  <a:schemeClr val="accent5"/>
                </a:solidFill>
              </a:rPr>
              <a:t>     </a:t>
            </a:r>
            <a:r>
              <a:rPr lang="en-US" sz="2400" b="1" dirty="0" smtClean="0"/>
              <a:t>Are all of these sights aligned?</a:t>
            </a:r>
            <a:endParaRPr lang="en-US" sz="2400" b="1" dirty="0"/>
          </a:p>
        </p:txBody>
      </p:sp>
    </p:spTree>
    <p:extLst>
      <p:ext uri="{BB962C8B-B14F-4D97-AF65-F5344CB8AC3E}">
        <p14:creationId xmlns:p14="http://schemas.microsoft.com/office/powerpoint/2010/main" val="1519382893"/>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30"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Sight Alignment</a:t>
            </a:r>
            <a:endParaRPr lang="en-US" sz="3200" dirty="0"/>
          </a:p>
        </p:txBody>
      </p:sp>
      <p:grpSp>
        <p:nvGrpSpPr>
          <p:cNvPr id="24" name="Group 16"/>
          <p:cNvGrpSpPr>
            <a:grpSpLocks/>
          </p:cNvGrpSpPr>
          <p:nvPr/>
        </p:nvGrpSpPr>
        <p:grpSpPr bwMode="auto">
          <a:xfrm>
            <a:off x="1569102" y="1813218"/>
            <a:ext cx="1106488" cy="1014412"/>
            <a:chOff x="960" y="1439"/>
            <a:chExt cx="1388" cy="1276"/>
          </a:xfrm>
        </p:grpSpPr>
        <p:sp>
          <p:nvSpPr>
            <p:cNvPr id="25" name="Rectangle 17"/>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26" name="Freeform 18"/>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27" name="Freeform 19"/>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28" name="Rectangle 20"/>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29" name="AutoShape 21"/>
          <p:cNvSpPr>
            <a:spLocks noChangeArrowheads="1"/>
          </p:cNvSpPr>
          <p:nvPr/>
        </p:nvSpPr>
        <p:spPr bwMode="auto">
          <a:xfrm>
            <a:off x="1360562" y="1394859"/>
            <a:ext cx="1508125" cy="1508125"/>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30" name="Group 22"/>
          <p:cNvGrpSpPr>
            <a:grpSpLocks/>
          </p:cNvGrpSpPr>
          <p:nvPr/>
        </p:nvGrpSpPr>
        <p:grpSpPr bwMode="auto">
          <a:xfrm>
            <a:off x="6335861" y="1103036"/>
            <a:ext cx="1828800" cy="1828800"/>
            <a:chOff x="3504" y="1440"/>
            <a:chExt cx="1152" cy="1152"/>
          </a:xfrm>
        </p:grpSpPr>
        <p:grpSp>
          <p:nvGrpSpPr>
            <p:cNvPr id="31" name="Group 23"/>
            <p:cNvGrpSpPr>
              <a:grpSpLocks/>
            </p:cNvGrpSpPr>
            <p:nvPr/>
          </p:nvGrpSpPr>
          <p:grpSpPr bwMode="auto">
            <a:xfrm>
              <a:off x="3747" y="1776"/>
              <a:ext cx="698" cy="638"/>
              <a:chOff x="960" y="1439"/>
              <a:chExt cx="1388" cy="1276"/>
            </a:xfrm>
          </p:grpSpPr>
          <p:sp>
            <p:nvSpPr>
              <p:cNvPr id="33" name="Rectangle 24"/>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34" name="Freeform 25"/>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35" name="Freeform 26"/>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36" name="Rectangle 27"/>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32" name="AutoShape 28"/>
            <p:cNvSpPr>
              <a:spLocks noChangeArrowheads="1"/>
            </p:cNvSpPr>
            <p:nvPr/>
          </p:nvSpPr>
          <p:spPr bwMode="auto">
            <a:xfrm>
              <a:off x="3504" y="1440"/>
              <a:ext cx="1152" cy="115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9 w 21600"/>
                <a:gd name="T25" fmla="*/ 3169 h 21600"/>
                <a:gd name="T26" fmla="*/ 18431 w 21600"/>
                <a:gd name="T27" fmla="*/ 1843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grpSp>
        <p:nvGrpSpPr>
          <p:cNvPr id="37" name="Group 29"/>
          <p:cNvGrpSpPr>
            <a:grpSpLocks/>
          </p:cNvGrpSpPr>
          <p:nvPr/>
        </p:nvGrpSpPr>
        <p:grpSpPr bwMode="auto">
          <a:xfrm>
            <a:off x="1416603" y="4136635"/>
            <a:ext cx="1106488" cy="1014413"/>
            <a:chOff x="960" y="1439"/>
            <a:chExt cx="1388" cy="1276"/>
          </a:xfrm>
        </p:grpSpPr>
        <p:sp>
          <p:nvSpPr>
            <p:cNvPr id="38" name="Rectangle 30"/>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39" name="Freeform 31"/>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40" name="Freeform 32"/>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41" name="Rectangle 33"/>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42" name="AutoShape 34"/>
          <p:cNvSpPr>
            <a:spLocks noChangeArrowheads="1"/>
          </p:cNvSpPr>
          <p:nvPr/>
        </p:nvSpPr>
        <p:spPr bwMode="auto">
          <a:xfrm>
            <a:off x="899078" y="3450835"/>
            <a:ext cx="2120900" cy="21209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43" name="Group 35"/>
          <p:cNvGrpSpPr>
            <a:grpSpLocks/>
          </p:cNvGrpSpPr>
          <p:nvPr/>
        </p:nvGrpSpPr>
        <p:grpSpPr bwMode="auto">
          <a:xfrm>
            <a:off x="3955043" y="1643789"/>
            <a:ext cx="1106488" cy="1014412"/>
            <a:chOff x="960" y="1439"/>
            <a:chExt cx="1388" cy="1276"/>
          </a:xfrm>
        </p:grpSpPr>
        <p:sp>
          <p:nvSpPr>
            <p:cNvPr id="44" name="Rectangle 36"/>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45" name="Freeform 37"/>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46" name="Freeform 38"/>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47" name="Rectangle 39"/>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48" name="AutoShape 40"/>
          <p:cNvSpPr>
            <a:spLocks noChangeArrowheads="1"/>
          </p:cNvSpPr>
          <p:nvPr/>
        </p:nvSpPr>
        <p:spPr bwMode="auto">
          <a:xfrm>
            <a:off x="3650243" y="1134201"/>
            <a:ext cx="1700213" cy="1700213"/>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49" name="Group 41"/>
          <p:cNvGrpSpPr>
            <a:grpSpLocks/>
          </p:cNvGrpSpPr>
          <p:nvPr/>
        </p:nvGrpSpPr>
        <p:grpSpPr bwMode="auto">
          <a:xfrm>
            <a:off x="6869261" y="4127224"/>
            <a:ext cx="1106488" cy="1014412"/>
            <a:chOff x="960" y="1439"/>
            <a:chExt cx="1388" cy="1276"/>
          </a:xfrm>
        </p:grpSpPr>
        <p:sp>
          <p:nvSpPr>
            <p:cNvPr id="50" name="Rectangle 42"/>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51" name="Freeform 43"/>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52" name="Freeform 44"/>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53" name="Rectangle 45"/>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54" name="AutoShape 46"/>
          <p:cNvSpPr>
            <a:spLocks noChangeArrowheads="1"/>
          </p:cNvSpPr>
          <p:nvPr/>
        </p:nvSpPr>
        <p:spPr bwMode="auto">
          <a:xfrm>
            <a:off x="6335861" y="3389036"/>
            <a:ext cx="2120900" cy="21209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sp>
        <p:nvSpPr>
          <p:cNvPr id="55" name="AutoShape 47"/>
          <p:cNvSpPr>
            <a:spLocks noChangeArrowheads="1"/>
          </p:cNvSpPr>
          <p:nvPr/>
        </p:nvSpPr>
        <p:spPr bwMode="auto">
          <a:xfrm>
            <a:off x="3158275" y="3050221"/>
            <a:ext cx="3087519" cy="2922128"/>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56" name="Group 48"/>
          <p:cNvGrpSpPr>
            <a:grpSpLocks/>
          </p:cNvGrpSpPr>
          <p:nvPr/>
        </p:nvGrpSpPr>
        <p:grpSpPr bwMode="auto">
          <a:xfrm>
            <a:off x="4182002" y="4207323"/>
            <a:ext cx="996758" cy="864863"/>
            <a:chOff x="960" y="1439"/>
            <a:chExt cx="1388" cy="1276"/>
          </a:xfrm>
        </p:grpSpPr>
        <p:sp>
          <p:nvSpPr>
            <p:cNvPr id="57" name="Rectangle 49"/>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58" name="Freeform 50"/>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59" name="Freeform 51"/>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60" name="Rectangle 52"/>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4" name="TextBox 3"/>
          <p:cNvSpPr txBox="1"/>
          <p:nvPr/>
        </p:nvSpPr>
        <p:spPr>
          <a:xfrm>
            <a:off x="762000" y="5972349"/>
            <a:ext cx="7848600" cy="830997"/>
          </a:xfrm>
          <a:prstGeom prst="rect">
            <a:avLst/>
          </a:prstGeom>
          <a:noFill/>
        </p:spPr>
        <p:txBody>
          <a:bodyPr wrap="square" rtlCol="0">
            <a:spAutoFit/>
          </a:bodyPr>
          <a:lstStyle/>
          <a:p>
            <a:pPr algn="ctr"/>
            <a:r>
              <a:rPr lang="en-US" sz="2400" b="1" dirty="0" smtClean="0">
                <a:solidFill>
                  <a:srgbClr xmlns:mc="http://schemas.openxmlformats.org/markup-compatibility/2006" xmlns:a14="http://schemas.microsoft.com/office/drawing/2010/main" val="00B050" mc:Ignorable=""/>
                </a:solidFill>
              </a:rPr>
              <a:t>Yes</a:t>
            </a:r>
            <a:r>
              <a:rPr lang="en-US" sz="2400" b="1" dirty="0" smtClean="0">
                <a:solidFill>
                  <a:srgbClr xmlns:mc="http://schemas.openxmlformats.org/markup-compatibility/2006" xmlns:a14="http://schemas.microsoft.com/office/drawing/2010/main" val="00B050" mc:Ignorable=""/>
                </a:solidFill>
              </a:rPr>
              <a:t>! </a:t>
            </a:r>
            <a:r>
              <a:rPr lang="en-US" sz="2400" b="1" dirty="0" smtClean="0">
                <a:solidFill>
                  <a:srgbClr xmlns:mc="http://schemas.openxmlformats.org/markup-compatibility/2006" xmlns:a14="http://schemas.microsoft.com/office/drawing/2010/main" val="00B050" mc:Ignorable=""/>
                </a:solidFill>
              </a:rPr>
              <a:t>Even though the pictures appear differently, all of the front sight posts are aligned in the center.</a:t>
            </a:r>
            <a:endParaRPr lang="en-US" sz="2400" b="1" dirty="0">
              <a:solidFill>
                <a:srgbClr xmlns:mc="http://schemas.openxmlformats.org/markup-compatibility/2006" xmlns:a14="http://schemas.microsoft.com/office/drawing/2010/main" val="00B050" mc:Ignorable=""/>
              </a:solidFill>
            </a:endParaRPr>
          </a:p>
        </p:txBody>
      </p:sp>
    </p:spTree>
    <p:extLst>
      <p:ext uri="{BB962C8B-B14F-4D97-AF65-F5344CB8AC3E}">
        <p14:creationId xmlns:p14="http://schemas.microsoft.com/office/powerpoint/2010/main" val="1109839383"/>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630"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Sight Alignment</a:t>
            </a:r>
            <a:endParaRPr lang="en-US" sz="3200" dirty="0"/>
          </a:p>
        </p:txBody>
      </p:sp>
      <p:grpSp>
        <p:nvGrpSpPr>
          <p:cNvPr id="24" name="Group 16"/>
          <p:cNvGrpSpPr>
            <a:grpSpLocks/>
          </p:cNvGrpSpPr>
          <p:nvPr/>
        </p:nvGrpSpPr>
        <p:grpSpPr bwMode="auto">
          <a:xfrm>
            <a:off x="1561380" y="1679659"/>
            <a:ext cx="1106488" cy="1014412"/>
            <a:chOff x="960" y="1439"/>
            <a:chExt cx="1388" cy="1276"/>
          </a:xfrm>
        </p:grpSpPr>
        <p:sp>
          <p:nvSpPr>
            <p:cNvPr id="25" name="Rectangle 17"/>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26" name="Freeform 18"/>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27" name="Freeform 19"/>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28" name="Rectangle 20"/>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29" name="AutoShape 21"/>
          <p:cNvSpPr>
            <a:spLocks noChangeArrowheads="1"/>
          </p:cNvSpPr>
          <p:nvPr/>
        </p:nvSpPr>
        <p:spPr bwMode="auto">
          <a:xfrm>
            <a:off x="1360562" y="1394859"/>
            <a:ext cx="1508125" cy="1508125"/>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30" name="Group 22"/>
          <p:cNvGrpSpPr>
            <a:grpSpLocks/>
          </p:cNvGrpSpPr>
          <p:nvPr/>
        </p:nvGrpSpPr>
        <p:grpSpPr bwMode="auto">
          <a:xfrm>
            <a:off x="6337073" y="1095098"/>
            <a:ext cx="1828800" cy="1828800"/>
            <a:chOff x="3504" y="1440"/>
            <a:chExt cx="1152" cy="1152"/>
          </a:xfrm>
        </p:grpSpPr>
        <p:grpSp>
          <p:nvGrpSpPr>
            <p:cNvPr id="31" name="Group 23"/>
            <p:cNvGrpSpPr>
              <a:grpSpLocks/>
            </p:cNvGrpSpPr>
            <p:nvPr/>
          </p:nvGrpSpPr>
          <p:grpSpPr bwMode="auto">
            <a:xfrm>
              <a:off x="3747" y="1776"/>
              <a:ext cx="698" cy="638"/>
              <a:chOff x="960" y="1439"/>
              <a:chExt cx="1388" cy="1276"/>
            </a:xfrm>
          </p:grpSpPr>
          <p:sp>
            <p:nvSpPr>
              <p:cNvPr id="33" name="Rectangle 24"/>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34" name="Freeform 25"/>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35" name="Freeform 26"/>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36" name="Rectangle 27"/>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32" name="AutoShape 28"/>
            <p:cNvSpPr>
              <a:spLocks noChangeArrowheads="1"/>
            </p:cNvSpPr>
            <p:nvPr/>
          </p:nvSpPr>
          <p:spPr bwMode="auto">
            <a:xfrm>
              <a:off x="3504" y="1440"/>
              <a:ext cx="1152" cy="115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9 w 21600"/>
                <a:gd name="T25" fmla="*/ 3169 h 21600"/>
                <a:gd name="T26" fmla="*/ 18431 w 21600"/>
                <a:gd name="T27" fmla="*/ 1843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grpSp>
        <p:nvGrpSpPr>
          <p:cNvPr id="37" name="Group 29"/>
          <p:cNvGrpSpPr>
            <a:grpSpLocks/>
          </p:cNvGrpSpPr>
          <p:nvPr/>
        </p:nvGrpSpPr>
        <p:grpSpPr bwMode="auto">
          <a:xfrm>
            <a:off x="1406284" y="3993694"/>
            <a:ext cx="1106488" cy="1014413"/>
            <a:chOff x="960" y="1439"/>
            <a:chExt cx="1388" cy="1276"/>
          </a:xfrm>
        </p:grpSpPr>
        <p:sp>
          <p:nvSpPr>
            <p:cNvPr id="38" name="Rectangle 30"/>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39" name="Freeform 31"/>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40" name="Freeform 32"/>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41" name="Rectangle 33"/>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42" name="AutoShape 34"/>
          <p:cNvSpPr>
            <a:spLocks noChangeArrowheads="1"/>
          </p:cNvSpPr>
          <p:nvPr/>
        </p:nvSpPr>
        <p:spPr bwMode="auto">
          <a:xfrm>
            <a:off x="899078" y="3450835"/>
            <a:ext cx="2120900" cy="21209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43" name="Group 35"/>
          <p:cNvGrpSpPr>
            <a:grpSpLocks/>
          </p:cNvGrpSpPr>
          <p:nvPr/>
        </p:nvGrpSpPr>
        <p:grpSpPr bwMode="auto">
          <a:xfrm>
            <a:off x="3956637" y="1789408"/>
            <a:ext cx="1106488" cy="1014412"/>
            <a:chOff x="960" y="1439"/>
            <a:chExt cx="1388" cy="1276"/>
          </a:xfrm>
        </p:grpSpPr>
        <p:sp>
          <p:nvSpPr>
            <p:cNvPr id="44" name="Rectangle 36"/>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45" name="Freeform 37"/>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46" name="Freeform 38"/>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47" name="Rectangle 39"/>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48" name="AutoShape 40"/>
          <p:cNvSpPr>
            <a:spLocks noChangeArrowheads="1"/>
          </p:cNvSpPr>
          <p:nvPr/>
        </p:nvSpPr>
        <p:spPr bwMode="auto">
          <a:xfrm>
            <a:off x="3650243" y="1134201"/>
            <a:ext cx="1700213" cy="1700213"/>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49" name="Group 41"/>
          <p:cNvGrpSpPr>
            <a:grpSpLocks/>
          </p:cNvGrpSpPr>
          <p:nvPr/>
        </p:nvGrpSpPr>
        <p:grpSpPr bwMode="auto">
          <a:xfrm>
            <a:off x="6725226" y="4035825"/>
            <a:ext cx="1106488" cy="1014412"/>
            <a:chOff x="960" y="1439"/>
            <a:chExt cx="1388" cy="1276"/>
          </a:xfrm>
        </p:grpSpPr>
        <p:sp>
          <p:nvSpPr>
            <p:cNvPr id="50" name="Rectangle 42"/>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51" name="Freeform 43"/>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52" name="Freeform 44"/>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53" name="Rectangle 45"/>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54" name="AutoShape 46"/>
          <p:cNvSpPr>
            <a:spLocks noChangeArrowheads="1"/>
          </p:cNvSpPr>
          <p:nvPr/>
        </p:nvSpPr>
        <p:spPr bwMode="auto">
          <a:xfrm>
            <a:off x="6335861" y="3389036"/>
            <a:ext cx="2120900" cy="21209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sp>
        <p:nvSpPr>
          <p:cNvPr id="55" name="AutoShape 47"/>
          <p:cNvSpPr>
            <a:spLocks noChangeArrowheads="1"/>
          </p:cNvSpPr>
          <p:nvPr/>
        </p:nvSpPr>
        <p:spPr bwMode="auto">
          <a:xfrm>
            <a:off x="3158275" y="3050221"/>
            <a:ext cx="3087519" cy="2922128"/>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56" name="Group 48"/>
          <p:cNvGrpSpPr>
            <a:grpSpLocks/>
          </p:cNvGrpSpPr>
          <p:nvPr/>
        </p:nvGrpSpPr>
        <p:grpSpPr bwMode="auto">
          <a:xfrm>
            <a:off x="4184874" y="4393145"/>
            <a:ext cx="985268" cy="864863"/>
            <a:chOff x="960" y="1439"/>
            <a:chExt cx="1372" cy="1276"/>
          </a:xfrm>
        </p:grpSpPr>
        <p:sp>
          <p:nvSpPr>
            <p:cNvPr id="57" name="Rectangle 49"/>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58" name="Freeform 50"/>
            <p:cNvSpPr>
              <a:spLocks/>
            </p:cNvSpPr>
            <p:nvPr/>
          </p:nvSpPr>
          <p:spPr bwMode="auto">
            <a:xfrm rot="232500">
              <a:off x="1854" y="1452"/>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59" name="Freeform 51"/>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60" name="Rectangle 52"/>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4" name="TextBox 3"/>
          <p:cNvSpPr txBox="1"/>
          <p:nvPr/>
        </p:nvSpPr>
        <p:spPr>
          <a:xfrm>
            <a:off x="1709082" y="5972349"/>
            <a:ext cx="6323843" cy="523220"/>
          </a:xfrm>
          <a:prstGeom prst="rect">
            <a:avLst/>
          </a:prstGeom>
          <a:noFill/>
        </p:spPr>
        <p:txBody>
          <a:bodyPr wrap="square" rtlCol="0">
            <a:spAutoFit/>
          </a:bodyPr>
          <a:lstStyle/>
          <a:p>
            <a:r>
              <a:rPr lang="en-US" sz="2800" b="1" dirty="0" smtClean="0">
                <a:solidFill>
                  <a:schemeClr val="accent5"/>
                </a:solidFill>
              </a:rPr>
              <a:t>        </a:t>
            </a:r>
            <a:r>
              <a:rPr lang="en-US" sz="2800" b="1" dirty="0" smtClean="0">
                <a:solidFill>
                  <a:schemeClr val="accent5"/>
                </a:solidFill>
              </a:rPr>
              <a:t>    </a:t>
            </a:r>
            <a:r>
              <a:rPr lang="en-US" sz="2400" b="1" dirty="0" smtClean="0"/>
              <a:t>Are </a:t>
            </a:r>
            <a:r>
              <a:rPr lang="en-US" sz="2400" b="1" dirty="0" smtClean="0"/>
              <a:t>all of these sights aligned?</a:t>
            </a:r>
            <a:endParaRPr lang="en-US" sz="2400" b="1" dirty="0"/>
          </a:p>
        </p:txBody>
      </p:sp>
    </p:spTree>
    <p:extLst>
      <p:ext uri="{BB962C8B-B14F-4D97-AF65-F5344CB8AC3E}">
        <p14:creationId xmlns:p14="http://schemas.microsoft.com/office/powerpoint/2010/main" val="1978458156"/>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630"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Sight Alignment</a:t>
            </a:r>
            <a:endParaRPr lang="en-US" sz="3200" dirty="0"/>
          </a:p>
        </p:txBody>
      </p:sp>
      <p:grpSp>
        <p:nvGrpSpPr>
          <p:cNvPr id="24" name="Group 16"/>
          <p:cNvGrpSpPr>
            <a:grpSpLocks/>
          </p:cNvGrpSpPr>
          <p:nvPr/>
        </p:nvGrpSpPr>
        <p:grpSpPr bwMode="auto">
          <a:xfrm>
            <a:off x="1561380" y="1679659"/>
            <a:ext cx="1106488" cy="1014412"/>
            <a:chOff x="960" y="1439"/>
            <a:chExt cx="1388" cy="1276"/>
          </a:xfrm>
        </p:grpSpPr>
        <p:sp>
          <p:nvSpPr>
            <p:cNvPr id="25" name="Rectangle 17"/>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26" name="Freeform 18"/>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27" name="Freeform 19"/>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28" name="Rectangle 20"/>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29" name="AutoShape 21"/>
          <p:cNvSpPr>
            <a:spLocks noChangeArrowheads="1"/>
          </p:cNvSpPr>
          <p:nvPr/>
        </p:nvSpPr>
        <p:spPr bwMode="auto">
          <a:xfrm>
            <a:off x="1360562" y="1394859"/>
            <a:ext cx="1508125" cy="1508125"/>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30" name="Group 22"/>
          <p:cNvGrpSpPr>
            <a:grpSpLocks/>
          </p:cNvGrpSpPr>
          <p:nvPr/>
        </p:nvGrpSpPr>
        <p:grpSpPr bwMode="auto">
          <a:xfrm>
            <a:off x="6337073" y="1095098"/>
            <a:ext cx="1828800" cy="1828800"/>
            <a:chOff x="3504" y="1440"/>
            <a:chExt cx="1152" cy="1152"/>
          </a:xfrm>
        </p:grpSpPr>
        <p:grpSp>
          <p:nvGrpSpPr>
            <p:cNvPr id="31" name="Group 23"/>
            <p:cNvGrpSpPr>
              <a:grpSpLocks/>
            </p:cNvGrpSpPr>
            <p:nvPr/>
          </p:nvGrpSpPr>
          <p:grpSpPr bwMode="auto">
            <a:xfrm>
              <a:off x="3747" y="1776"/>
              <a:ext cx="698" cy="638"/>
              <a:chOff x="960" y="1439"/>
              <a:chExt cx="1388" cy="1276"/>
            </a:xfrm>
          </p:grpSpPr>
          <p:sp>
            <p:nvSpPr>
              <p:cNvPr id="33" name="Rectangle 24"/>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34" name="Freeform 25"/>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35" name="Freeform 26"/>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36" name="Rectangle 27"/>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32" name="AutoShape 28"/>
            <p:cNvSpPr>
              <a:spLocks noChangeArrowheads="1"/>
            </p:cNvSpPr>
            <p:nvPr/>
          </p:nvSpPr>
          <p:spPr bwMode="auto">
            <a:xfrm>
              <a:off x="3504" y="1440"/>
              <a:ext cx="1152" cy="115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9 w 21600"/>
                <a:gd name="T25" fmla="*/ 3169 h 21600"/>
                <a:gd name="T26" fmla="*/ 18431 w 21600"/>
                <a:gd name="T27" fmla="*/ 1843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grpSp>
        <p:nvGrpSpPr>
          <p:cNvPr id="37" name="Group 29"/>
          <p:cNvGrpSpPr>
            <a:grpSpLocks/>
          </p:cNvGrpSpPr>
          <p:nvPr/>
        </p:nvGrpSpPr>
        <p:grpSpPr bwMode="auto">
          <a:xfrm>
            <a:off x="1406284" y="3993694"/>
            <a:ext cx="1106488" cy="1014413"/>
            <a:chOff x="960" y="1439"/>
            <a:chExt cx="1388" cy="1276"/>
          </a:xfrm>
        </p:grpSpPr>
        <p:sp>
          <p:nvSpPr>
            <p:cNvPr id="38" name="Rectangle 30"/>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39" name="Freeform 31"/>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40" name="Freeform 32"/>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41" name="Rectangle 33"/>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42" name="AutoShape 34"/>
          <p:cNvSpPr>
            <a:spLocks noChangeArrowheads="1"/>
          </p:cNvSpPr>
          <p:nvPr/>
        </p:nvSpPr>
        <p:spPr bwMode="auto">
          <a:xfrm>
            <a:off x="899078" y="3450835"/>
            <a:ext cx="2120900" cy="21209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43" name="Group 35"/>
          <p:cNvGrpSpPr>
            <a:grpSpLocks/>
          </p:cNvGrpSpPr>
          <p:nvPr/>
        </p:nvGrpSpPr>
        <p:grpSpPr bwMode="auto">
          <a:xfrm>
            <a:off x="3956637" y="1789408"/>
            <a:ext cx="1106488" cy="1014412"/>
            <a:chOff x="960" y="1439"/>
            <a:chExt cx="1388" cy="1276"/>
          </a:xfrm>
        </p:grpSpPr>
        <p:sp>
          <p:nvSpPr>
            <p:cNvPr id="44" name="Rectangle 36"/>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45" name="Freeform 37"/>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46" name="Freeform 38"/>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47" name="Rectangle 39"/>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48" name="AutoShape 40"/>
          <p:cNvSpPr>
            <a:spLocks noChangeArrowheads="1"/>
          </p:cNvSpPr>
          <p:nvPr/>
        </p:nvSpPr>
        <p:spPr bwMode="auto">
          <a:xfrm>
            <a:off x="3650243" y="1134201"/>
            <a:ext cx="1700213" cy="1700213"/>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49" name="Group 41"/>
          <p:cNvGrpSpPr>
            <a:grpSpLocks/>
          </p:cNvGrpSpPr>
          <p:nvPr/>
        </p:nvGrpSpPr>
        <p:grpSpPr bwMode="auto">
          <a:xfrm>
            <a:off x="6725226" y="4035825"/>
            <a:ext cx="1106488" cy="1014412"/>
            <a:chOff x="960" y="1439"/>
            <a:chExt cx="1388" cy="1276"/>
          </a:xfrm>
        </p:grpSpPr>
        <p:sp>
          <p:nvSpPr>
            <p:cNvPr id="50" name="Rectangle 42"/>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51" name="Freeform 43"/>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52" name="Freeform 44"/>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53" name="Rectangle 45"/>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54" name="AutoShape 46"/>
          <p:cNvSpPr>
            <a:spLocks noChangeArrowheads="1"/>
          </p:cNvSpPr>
          <p:nvPr/>
        </p:nvSpPr>
        <p:spPr bwMode="auto">
          <a:xfrm>
            <a:off x="6335861" y="3389036"/>
            <a:ext cx="2120900" cy="21209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sp>
        <p:nvSpPr>
          <p:cNvPr id="55" name="AutoShape 47"/>
          <p:cNvSpPr>
            <a:spLocks noChangeArrowheads="1"/>
          </p:cNvSpPr>
          <p:nvPr/>
        </p:nvSpPr>
        <p:spPr bwMode="auto">
          <a:xfrm>
            <a:off x="3158275" y="3050221"/>
            <a:ext cx="3087519" cy="2922128"/>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dirty="0">
              <a:latin typeface="Calibri" pitchFamily="34" charset="0"/>
            </a:endParaRPr>
          </a:p>
        </p:txBody>
      </p:sp>
      <p:grpSp>
        <p:nvGrpSpPr>
          <p:cNvPr id="56" name="Group 48"/>
          <p:cNvGrpSpPr>
            <a:grpSpLocks/>
          </p:cNvGrpSpPr>
          <p:nvPr/>
        </p:nvGrpSpPr>
        <p:grpSpPr bwMode="auto">
          <a:xfrm>
            <a:off x="4184874" y="4393145"/>
            <a:ext cx="985268" cy="864863"/>
            <a:chOff x="960" y="1439"/>
            <a:chExt cx="1372" cy="1276"/>
          </a:xfrm>
        </p:grpSpPr>
        <p:sp>
          <p:nvSpPr>
            <p:cNvPr id="57" name="Rectangle 49"/>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sp>
          <p:nvSpPr>
            <p:cNvPr id="58" name="Freeform 50"/>
            <p:cNvSpPr>
              <a:spLocks/>
            </p:cNvSpPr>
            <p:nvPr/>
          </p:nvSpPr>
          <p:spPr bwMode="auto">
            <a:xfrm rot="232500">
              <a:off x="1854" y="1452"/>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59" name="Freeform 51"/>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dirty="0">
                <a:latin typeface="Calibri" pitchFamily="34" charset="0"/>
              </a:endParaRPr>
            </a:p>
          </p:txBody>
        </p:sp>
        <p:sp>
          <p:nvSpPr>
            <p:cNvPr id="60" name="Rectangle 52"/>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dirty="0">
                <a:latin typeface="Calibri" pitchFamily="34" charset="0"/>
              </a:endParaRPr>
            </a:p>
          </p:txBody>
        </p:sp>
      </p:grpSp>
      <p:sp>
        <p:nvSpPr>
          <p:cNvPr id="4" name="TextBox 3"/>
          <p:cNvSpPr txBox="1"/>
          <p:nvPr/>
        </p:nvSpPr>
        <p:spPr>
          <a:xfrm>
            <a:off x="1709082" y="5972349"/>
            <a:ext cx="6323843" cy="830997"/>
          </a:xfrm>
          <a:prstGeom prst="rect">
            <a:avLst/>
          </a:prstGeom>
          <a:noFill/>
        </p:spPr>
        <p:txBody>
          <a:bodyPr wrap="square" rtlCol="0">
            <a:spAutoFit/>
          </a:bodyPr>
          <a:lstStyle/>
          <a:p>
            <a:pPr algn="ctr"/>
            <a:r>
              <a:rPr lang="en-US" sz="2400" b="1" dirty="0" smtClean="0">
                <a:solidFill>
                  <a:srgbClr xmlns:mc="http://schemas.openxmlformats.org/markup-compatibility/2006" xmlns:a14="http://schemas.microsoft.com/office/drawing/2010/main" val="FF0000" mc:Ignorable=""/>
                </a:solidFill>
              </a:rPr>
              <a:t>No</a:t>
            </a:r>
            <a:r>
              <a:rPr lang="en-US" sz="2400" b="1" dirty="0">
                <a:solidFill>
                  <a:srgbClr xmlns:mc="http://schemas.openxmlformats.org/markup-compatibility/2006" xmlns:a14="http://schemas.microsoft.com/office/drawing/2010/main" val="FF0000" mc:Ignorable=""/>
                </a:solidFill>
              </a:rPr>
              <a:t>! The front sight post is </a:t>
            </a:r>
            <a:r>
              <a:rPr lang="en-US" sz="2400" b="1" dirty="0" smtClean="0">
                <a:solidFill>
                  <a:srgbClr xmlns:mc="http://schemas.openxmlformats.org/markup-compatibility/2006" xmlns:a14="http://schemas.microsoft.com/office/drawing/2010/main" val="FF0000" mc:Ignorable=""/>
                </a:solidFill>
              </a:rPr>
              <a:t>centered in only the top right aperture.</a:t>
            </a:r>
            <a:endParaRPr lang="en-US" sz="2400" b="1" dirty="0">
              <a:solidFill>
                <a:srgbClr xmlns:mc="http://schemas.openxmlformats.org/markup-compatibility/2006" xmlns:a14="http://schemas.microsoft.com/office/drawing/2010/main" val="FF0000" mc:Ignorable=""/>
              </a:solidFill>
            </a:endParaRPr>
          </a:p>
        </p:txBody>
      </p:sp>
    </p:spTree>
    <p:extLst>
      <p:ext uri="{BB962C8B-B14F-4D97-AF65-F5344CB8AC3E}">
        <p14:creationId xmlns:p14="http://schemas.microsoft.com/office/powerpoint/2010/main" val="1021786238"/>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Sight Alignment – Eye Relief</a:t>
            </a:r>
            <a:endParaRPr lang="en-US" sz="3200" dirty="0"/>
          </a:p>
        </p:txBody>
      </p:sp>
      <p:sp>
        <p:nvSpPr>
          <p:cNvPr id="4" name="TextBox 3"/>
          <p:cNvSpPr txBox="1"/>
          <p:nvPr/>
        </p:nvSpPr>
        <p:spPr>
          <a:xfrm>
            <a:off x="440184" y="4495800"/>
            <a:ext cx="8475215" cy="2554545"/>
          </a:xfrm>
          <a:prstGeom prst="rect">
            <a:avLst/>
          </a:prstGeom>
          <a:noFill/>
        </p:spPr>
        <p:txBody>
          <a:bodyPr wrap="square" rtlCol="0">
            <a:spAutoFit/>
          </a:bodyPr>
          <a:lstStyle/>
          <a:p>
            <a:endParaRPr lang="en-US" sz="1600" dirty="0" smtClean="0"/>
          </a:p>
          <a:p>
            <a:r>
              <a:rPr lang="en-US" sz="1600" dirty="0" smtClean="0"/>
              <a:t>Having </a:t>
            </a:r>
            <a:r>
              <a:rPr lang="en-US" sz="1600" dirty="0"/>
              <a:t>the eye </a:t>
            </a:r>
            <a:r>
              <a:rPr lang="en-US" sz="1600" dirty="0" smtClean="0"/>
              <a:t>too </a:t>
            </a:r>
            <a:r>
              <a:rPr lang="en-US" sz="1600" dirty="0"/>
              <a:t>close to the rear sight may make aligning the sights difficult as the open area of the rear </a:t>
            </a:r>
            <a:r>
              <a:rPr lang="en-US" sz="1600" dirty="0" smtClean="0"/>
              <a:t>sight aperture </a:t>
            </a:r>
            <a:r>
              <a:rPr lang="en-US" sz="1600" dirty="0"/>
              <a:t>is large. Alternately, it is also difficult to obtain sight alignment if the eye is too far from the aperture. The shooter must find a comfortable medium and </a:t>
            </a:r>
            <a:r>
              <a:rPr lang="en-US" sz="1600" dirty="0" smtClean="0"/>
              <a:t>keep </a:t>
            </a:r>
            <a:r>
              <a:rPr lang="en-US" sz="1600" dirty="0"/>
              <a:t>eye relief </a:t>
            </a:r>
            <a:r>
              <a:rPr lang="en-US" sz="1600" dirty="0" smtClean="0"/>
              <a:t>consistent. </a:t>
            </a:r>
          </a:p>
          <a:p>
            <a:endParaRPr lang="en-US" sz="1600" dirty="0"/>
          </a:p>
          <a:p>
            <a:r>
              <a:rPr lang="en-US" sz="1600" dirty="0" smtClean="0"/>
              <a:t>Certain optics - such as the ACOG - have a fixed eye relief that the shooter must maintain to obtain a proper sight picture and avoid scope shadow.</a:t>
            </a:r>
            <a:endParaRPr lang="en-US" sz="1600" dirty="0"/>
          </a:p>
          <a:p>
            <a:endParaRPr lang="en-US" sz="1600" dirty="0"/>
          </a:p>
          <a:p>
            <a:endParaRPr lang="en-US" sz="16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91000" y="1600200"/>
            <a:ext cx="4702651" cy="2472946"/>
          </a:xfrm>
          <a:prstGeom prst="rect">
            <a:avLst/>
          </a:prstGeom>
        </p:spPr>
      </p:pic>
      <p:sp>
        <p:nvSpPr>
          <p:cNvPr id="3" name="TextBox 2"/>
          <p:cNvSpPr txBox="1"/>
          <p:nvPr/>
        </p:nvSpPr>
        <p:spPr>
          <a:xfrm>
            <a:off x="457200" y="1600200"/>
            <a:ext cx="3657600" cy="3323987"/>
          </a:xfrm>
          <a:prstGeom prst="rect">
            <a:avLst/>
          </a:prstGeom>
          <a:noFill/>
        </p:spPr>
        <p:txBody>
          <a:bodyPr wrap="square" rtlCol="0">
            <a:spAutoFit/>
          </a:bodyPr>
          <a:lstStyle/>
          <a:p>
            <a:r>
              <a:rPr lang="en-US" sz="1600" dirty="0"/>
              <a:t>The distance between the shooters eye and the rear sight is known as eye relief. With iron sights, there are four factors involved in obtaining a proper sight picture; the shooter’s eye, the rear sight aperture, the front sight post, and the target. As the distance between the rear and front sights does not change and the shooter has no control over the target, consistent eye relief is paramount to achieving proper sight alignment every time. </a:t>
            </a:r>
          </a:p>
          <a:p>
            <a:endParaRPr lang="en-US" dirty="0"/>
          </a:p>
        </p:txBody>
      </p:sp>
    </p:spTree>
    <p:extLst>
      <p:ext uri="{BB962C8B-B14F-4D97-AF65-F5344CB8AC3E}">
        <p14:creationId xmlns:p14="http://schemas.microsoft.com/office/powerpoint/2010/main" val="833246466"/>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Sight Picture – Iron Sights</a:t>
            </a:r>
            <a:endParaRPr lang="en-US" sz="3200" dirty="0"/>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6599" y="1524000"/>
            <a:ext cx="4422264" cy="4474414"/>
          </a:xfrm>
          <a:prstGeom prst="rect">
            <a:avLst/>
          </a:prstGeom>
        </p:spPr>
      </p:pic>
      <p:sp>
        <p:nvSpPr>
          <p:cNvPr id="6" name="TextBox 5"/>
          <p:cNvSpPr txBox="1"/>
          <p:nvPr/>
        </p:nvSpPr>
        <p:spPr>
          <a:xfrm>
            <a:off x="263371" y="1524000"/>
            <a:ext cx="4455001" cy="4524315"/>
          </a:xfrm>
          <a:prstGeom prst="rect">
            <a:avLst/>
          </a:prstGeom>
          <a:noFill/>
        </p:spPr>
        <p:txBody>
          <a:bodyPr wrap="square" rtlCol="0">
            <a:spAutoFit/>
          </a:bodyPr>
          <a:lstStyle/>
          <a:p>
            <a:r>
              <a:rPr lang="en-US" sz="1600" dirty="0" smtClean="0"/>
              <a:t>When obtaining a sight picture the shooter must continue to focus on the front sight post – once the front sight post is squared center mass over the target, the shooter must not break focus on it. </a:t>
            </a:r>
          </a:p>
          <a:p>
            <a:endParaRPr lang="en-US" sz="1600" dirty="0"/>
          </a:p>
          <a:p>
            <a:r>
              <a:rPr lang="en-US" sz="1600" dirty="0" smtClean="0"/>
              <a:t>The shooter must accept a small wobble area and continue to concentrate on the front sight post. Breaking concentration to re-align the sights or focus on the target will change the point aim, and ultimately the point of impact - resulting in a vertical break in the shot group.</a:t>
            </a:r>
          </a:p>
          <a:p>
            <a:endParaRPr lang="en-US" sz="1600" dirty="0"/>
          </a:p>
          <a:p>
            <a:r>
              <a:rPr lang="en-US" sz="1600" dirty="0" smtClean="0"/>
              <a:t>If the shooter concentrates on the front sight post for too long, they may suffer from eye strain. The shooter should not try for the proverbial “perfect shot” picture - if the front sight is over the target when the trigger is squeezed, the round will hit.</a:t>
            </a:r>
          </a:p>
          <a:p>
            <a:endParaRPr lang="en-US" sz="1600" dirty="0"/>
          </a:p>
        </p:txBody>
      </p:sp>
      <p:sp>
        <p:nvSpPr>
          <p:cNvPr id="8" name="TextBox 7"/>
          <p:cNvSpPr txBox="1"/>
          <p:nvPr/>
        </p:nvSpPr>
        <p:spPr>
          <a:xfrm>
            <a:off x="263371" y="5867400"/>
            <a:ext cx="5029200" cy="461665"/>
          </a:xfrm>
          <a:prstGeom prst="rect">
            <a:avLst/>
          </a:prstGeom>
          <a:noFill/>
        </p:spPr>
        <p:txBody>
          <a:bodyPr wrap="square" rtlCol="0">
            <a:spAutoFit/>
          </a:bodyPr>
          <a:lstStyle/>
          <a:p>
            <a:r>
              <a:rPr lang="en-US" sz="2400" b="1" u="sng" dirty="0" smtClean="0">
                <a:solidFill>
                  <a:srgbClr xmlns:mc="http://schemas.openxmlformats.org/markup-compatibility/2006" xmlns:a14="http://schemas.microsoft.com/office/drawing/2010/main" val="FF0000" mc:Ignorable=""/>
                </a:solidFill>
              </a:rPr>
              <a:t>“STUDY LONG, STUDY WRONG!”</a:t>
            </a:r>
            <a:endParaRPr lang="en-US" sz="2400" b="1" u="sng" dirty="0">
              <a:solidFill>
                <a:srgbClr xmlns:mc="http://schemas.openxmlformats.org/markup-compatibility/2006" xmlns:a14="http://schemas.microsoft.com/office/drawing/2010/main" val="FF0000" mc:Ignorable=""/>
              </a:solidFill>
            </a:endParaRPr>
          </a:p>
        </p:txBody>
      </p:sp>
    </p:spTree>
    <p:extLst>
      <p:ext uri="{BB962C8B-B14F-4D97-AF65-F5344CB8AC3E}">
        <p14:creationId xmlns:p14="http://schemas.microsoft.com/office/powerpoint/2010/main" val="3187445399"/>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Sight Picture – Iron Sights</a:t>
            </a:r>
            <a:endParaRPr lang="en-US" sz="32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3400" y="1524000"/>
            <a:ext cx="3124200" cy="5037125"/>
          </a:xfrm>
          <a:prstGeom prst="rect">
            <a:avLst/>
          </a:prstGeom>
        </p:spPr>
      </p:pic>
      <p:sp>
        <p:nvSpPr>
          <p:cNvPr id="4" name="TextBox 3"/>
          <p:cNvSpPr txBox="1"/>
          <p:nvPr/>
        </p:nvSpPr>
        <p:spPr>
          <a:xfrm>
            <a:off x="3886200" y="1784412"/>
            <a:ext cx="4724400" cy="1077218"/>
          </a:xfrm>
          <a:prstGeom prst="rect">
            <a:avLst/>
          </a:prstGeom>
          <a:noFill/>
        </p:spPr>
        <p:txBody>
          <a:bodyPr wrap="square" rtlCol="0">
            <a:spAutoFit/>
          </a:bodyPr>
          <a:lstStyle/>
          <a:p>
            <a:r>
              <a:rPr lang="en-US" sz="3200" dirty="0" smtClean="0">
                <a:solidFill>
                  <a:srgbClr xmlns:mc="http://schemas.openxmlformats.org/markup-compatibility/2006" xmlns:a14="http://schemas.microsoft.com/office/drawing/2010/main" val="FF0000" mc:Ignorable=""/>
                </a:solidFill>
              </a:rPr>
              <a:t>What would cause a shot group to open up like this?</a:t>
            </a:r>
            <a:endParaRPr lang="en-US" sz="3200" dirty="0">
              <a:solidFill>
                <a:srgbClr xmlns:mc="http://schemas.openxmlformats.org/markup-compatibility/2006" xmlns:a14="http://schemas.microsoft.com/office/drawing/2010/main" val="FF0000" mc:Ignorable=""/>
              </a:solidFill>
            </a:endParaRPr>
          </a:p>
        </p:txBody>
      </p:sp>
    </p:spTree>
    <p:extLst>
      <p:ext uri="{BB962C8B-B14F-4D97-AF65-F5344CB8AC3E}">
        <p14:creationId xmlns:p14="http://schemas.microsoft.com/office/powerpoint/2010/main" val="2759171224"/>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Sight Picture – Iron Sights</a:t>
            </a:r>
            <a:endParaRPr lang="en-US" sz="32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3400" y="1524000"/>
            <a:ext cx="3124200" cy="5037125"/>
          </a:xfrm>
          <a:prstGeom prst="rect">
            <a:avLst/>
          </a:prstGeom>
        </p:spPr>
      </p:pic>
      <p:sp>
        <p:nvSpPr>
          <p:cNvPr id="3" name="TextBox 2"/>
          <p:cNvSpPr txBox="1"/>
          <p:nvPr/>
        </p:nvSpPr>
        <p:spPr>
          <a:xfrm>
            <a:off x="4114800" y="3352800"/>
            <a:ext cx="4267200" cy="2554545"/>
          </a:xfrm>
          <a:prstGeom prst="rect">
            <a:avLst/>
          </a:prstGeom>
          <a:noFill/>
        </p:spPr>
        <p:txBody>
          <a:bodyPr wrap="square" rtlCol="0">
            <a:spAutoFit/>
          </a:bodyPr>
          <a:lstStyle/>
          <a:p>
            <a:r>
              <a:rPr lang="en-US" sz="2000" dirty="0" smtClean="0"/>
              <a:t>Large vertical shot groups are frequently blamed as poor breathing control being at fault – the real culprit is the shooter breaking concentration of the front sight post. Focusing between the front sight post and target will change your point of aim and open up your shot group vertically.</a:t>
            </a:r>
            <a:endParaRPr lang="en-US" sz="2000" dirty="0"/>
          </a:p>
        </p:txBody>
      </p:sp>
      <p:sp>
        <p:nvSpPr>
          <p:cNvPr id="4" name="TextBox 3"/>
          <p:cNvSpPr txBox="1"/>
          <p:nvPr/>
        </p:nvSpPr>
        <p:spPr>
          <a:xfrm>
            <a:off x="3886200" y="1784412"/>
            <a:ext cx="4724400" cy="1077218"/>
          </a:xfrm>
          <a:prstGeom prst="rect">
            <a:avLst/>
          </a:prstGeom>
          <a:noFill/>
        </p:spPr>
        <p:txBody>
          <a:bodyPr wrap="square" rtlCol="0">
            <a:spAutoFit/>
          </a:bodyPr>
          <a:lstStyle/>
          <a:p>
            <a:r>
              <a:rPr lang="en-US" sz="3200" dirty="0" smtClean="0">
                <a:solidFill>
                  <a:srgbClr xmlns:mc="http://schemas.openxmlformats.org/markup-compatibility/2006" xmlns:a14="http://schemas.microsoft.com/office/drawing/2010/main" val="FF0000" mc:Ignorable=""/>
                </a:solidFill>
              </a:rPr>
              <a:t>What would cause a shot group to open up like this?</a:t>
            </a:r>
            <a:endParaRPr lang="en-US" sz="3200" dirty="0">
              <a:solidFill>
                <a:srgbClr xmlns:mc="http://schemas.openxmlformats.org/markup-compatibility/2006" xmlns:a14="http://schemas.microsoft.com/office/drawing/2010/main" val="FF0000" mc:Ignorable=""/>
              </a:solidFill>
            </a:endParaRPr>
          </a:p>
        </p:txBody>
      </p:sp>
    </p:spTree>
    <p:extLst>
      <p:ext uri="{BB962C8B-B14F-4D97-AF65-F5344CB8AC3E}">
        <p14:creationId xmlns:p14="http://schemas.microsoft.com/office/powerpoint/2010/main" val="459433720"/>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Sight Picture – M68 CCO</a:t>
            </a:r>
            <a:endParaRPr lang="en-US" sz="3200" dirty="0"/>
          </a:p>
        </p:txBody>
      </p:sp>
      <p:sp>
        <p:nvSpPr>
          <p:cNvPr id="2" name="TextBox 1"/>
          <p:cNvSpPr txBox="1"/>
          <p:nvPr/>
        </p:nvSpPr>
        <p:spPr>
          <a:xfrm>
            <a:off x="381000" y="1737063"/>
            <a:ext cx="4648200" cy="3293209"/>
          </a:xfrm>
          <a:prstGeom prst="rect">
            <a:avLst/>
          </a:prstGeom>
          <a:noFill/>
        </p:spPr>
        <p:txBody>
          <a:bodyPr wrap="square" rtlCol="0">
            <a:spAutoFit/>
          </a:bodyPr>
          <a:lstStyle/>
          <a:p>
            <a:r>
              <a:rPr lang="en-US" sz="1600" dirty="0" smtClean="0"/>
              <a:t>When a soldier uses the M68 Close Combat Optic, there are slight changes to aiming fundamentals. If the target is within 50 meters, the red dot still must be aligned in the center of the optic. However, because the M68 is considered parallax free beyond 50 meters, the red dot will be the point of aim for targets further then 50 meters - regardless of if the red dot is centered in the optic or not. </a:t>
            </a:r>
          </a:p>
          <a:p>
            <a:endParaRPr lang="en-US" sz="1600" dirty="0"/>
          </a:p>
          <a:p>
            <a:r>
              <a:rPr lang="en-US" sz="1600" dirty="0" smtClean="0"/>
              <a:t>The M68 CCO also has unlimited eye relief, allowing the shooter to be able to obtain stock weld on any position on the </a:t>
            </a:r>
            <a:r>
              <a:rPr lang="en-US" sz="1600" dirty="0" smtClean="0"/>
              <a:t>butt stock </a:t>
            </a:r>
            <a:r>
              <a:rPr lang="en-US" sz="1600" dirty="0" smtClean="0"/>
              <a:t>after the weapon is zeroed with minimal change on point of impact.</a:t>
            </a:r>
            <a:endParaRPr lang="en-US" sz="1600"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05400" y="1447800"/>
            <a:ext cx="4038600" cy="3309161"/>
          </a:xfrm>
          <a:prstGeom prst="rect">
            <a:avLst/>
          </a:prstGeom>
        </p:spPr>
      </p:pic>
      <p:sp>
        <p:nvSpPr>
          <p:cNvPr id="4" name="TextBox 3"/>
          <p:cNvSpPr txBox="1"/>
          <p:nvPr/>
        </p:nvSpPr>
        <p:spPr>
          <a:xfrm>
            <a:off x="383699" y="5105400"/>
            <a:ext cx="8305800" cy="830997"/>
          </a:xfrm>
          <a:prstGeom prst="rect">
            <a:avLst/>
          </a:prstGeom>
          <a:noFill/>
        </p:spPr>
        <p:txBody>
          <a:bodyPr wrap="square" rtlCol="0">
            <a:spAutoFit/>
          </a:bodyPr>
          <a:lstStyle/>
          <a:p>
            <a:r>
              <a:rPr lang="en-US" sz="1600" dirty="0" smtClean="0"/>
              <a:t>Keeping both eyes open while using the M68 CCO is the preferred method of aiming as it allows for greater peripheral vision, though an operator may choose to close the non-firing eye with no effect on point of impact.</a:t>
            </a:r>
            <a:endParaRPr lang="en-US" sz="1600" dirty="0"/>
          </a:p>
        </p:txBody>
      </p:sp>
    </p:spTree>
    <p:extLst>
      <p:ext uri="{BB962C8B-B14F-4D97-AF65-F5344CB8AC3E}">
        <p14:creationId xmlns:p14="http://schemas.microsoft.com/office/powerpoint/2010/main" val="2818137672"/>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Sight Picture – ACOG</a:t>
            </a:r>
            <a:endParaRPr lang="en-US" sz="3200" dirty="0"/>
          </a:p>
        </p:txBody>
      </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86400" y="1447800"/>
            <a:ext cx="3105150" cy="2781300"/>
          </a:xfrm>
          <a:prstGeom prst="rect">
            <a:avLst/>
          </a:prstGeom>
        </p:spPr>
      </p:pic>
      <p:sp>
        <p:nvSpPr>
          <p:cNvPr id="7" name="TextBox 6"/>
          <p:cNvSpPr txBox="1"/>
          <p:nvPr/>
        </p:nvSpPr>
        <p:spPr>
          <a:xfrm>
            <a:off x="753122" y="1524000"/>
            <a:ext cx="4648200" cy="2554545"/>
          </a:xfrm>
          <a:prstGeom prst="rect">
            <a:avLst/>
          </a:prstGeom>
          <a:noFill/>
        </p:spPr>
        <p:txBody>
          <a:bodyPr wrap="square" rtlCol="0">
            <a:spAutoFit/>
          </a:bodyPr>
          <a:lstStyle/>
          <a:p>
            <a:r>
              <a:rPr lang="en-US" sz="1600" dirty="0" smtClean="0"/>
              <a:t>The ACOG is a 4x magnified optic, allowing a soldier to engage targets more precisely at longer ranges. Unlike the M68 CCO, the ACOG is not parallax free and the shooter needs to keep similar aiming principals to if they were using iron sights. </a:t>
            </a:r>
          </a:p>
          <a:p>
            <a:endParaRPr lang="en-US" sz="1600" dirty="0"/>
          </a:p>
          <a:p>
            <a:r>
              <a:rPr lang="en-US" sz="1600" dirty="0" smtClean="0"/>
              <a:t>The ACOG has an 1.5” eye relief – If the shooter is positioned too far from the optic they will not obtain a proper sight picture; too close and they will suffer from scope shadow obscuring sight picture.</a:t>
            </a:r>
            <a:endParaRPr lang="en-US" sz="1600" dirty="0"/>
          </a:p>
        </p:txBody>
      </p:sp>
      <p:sp>
        <p:nvSpPr>
          <p:cNvPr id="8" name="TextBox 7"/>
          <p:cNvSpPr txBox="1"/>
          <p:nvPr/>
        </p:nvSpPr>
        <p:spPr>
          <a:xfrm>
            <a:off x="753122" y="4154745"/>
            <a:ext cx="8077200" cy="2862322"/>
          </a:xfrm>
          <a:prstGeom prst="rect">
            <a:avLst/>
          </a:prstGeom>
          <a:noFill/>
        </p:spPr>
        <p:txBody>
          <a:bodyPr wrap="square" rtlCol="0">
            <a:spAutoFit/>
          </a:bodyPr>
          <a:lstStyle/>
          <a:p>
            <a:r>
              <a:rPr lang="en-US" sz="1600" dirty="0"/>
              <a:t>Like when using the iron sights, the shooter should focus on the </a:t>
            </a:r>
            <a:r>
              <a:rPr lang="en-US" sz="1600" dirty="0" smtClean="0"/>
              <a:t>reticule </a:t>
            </a:r>
            <a:r>
              <a:rPr lang="en-US" sz="1600" dirty="0"/>
              <a:t>of the ACOG rather then the target. This can be difficult as the magnification allows the shooter a clearer picture of the target, but the shooter must maintain concentration on the </a:t>
            </a:r>
            <a:r>
              <a:rPr lang="en-US" sz="1600" dirty="0" smtClean="0"/>
              <a:t>reticule </a:t>
            </a:r>
            <a:r>
              <a:rPr lang="en-US" sz="1600" dirty="0"/>
              <a:t>to ensure the round strikes where it is intended.</a:t>
            </a:r>
          </a:p>
          <a:p>
            <a:endParaRPr lang="en-US" sz="1600" dirty="0" smtClean="0"/>
          </a:p>
          <a:p>
            <a:r>
              <a:rPr lang="en-US" sz="1600" dirty="0" smtClean="0"/>
              <a:t>The ACOG </a:t>
            </a:r>
            <a:r>
              <a:rPr lang="en-US" sz="1600" dirty="0" smtClean="0"/>
              <a:t>reticule features </a:t>
            </a:r>
            <a:r>
              <a:rPr lang="en-US" sz="1600" dirty="0" smtClean="0"/>
              <a:t>several labeled aiming points for different ranges - however, there is an ACOG model calibrated </a:t>
            </a:r>
            <a:r>
              <a:rPr lang="en-US" sz="1600" dirty="0" smtClean="0"/>
              <a:t>specifically for </a:t>
            </a:r>
            <a:r>
              <a:rPr lang="en-US" sz="1600" dirty="0" smtClean="0"/>
              <a:t>each the</a:t>
            </a:r>
            <a:r>
              <a:rPr lang="en-US" sz="1600" dirty="0" smtClean="0"/>
              <a:t> </a:t>
            </a:r>
            <a:r>
              <a:rPr lang="en-US" sz="1600" dirty="0" smtClean="0"/>
              <a:t>M16A4 (AN/PVQ-31A) and </a:t>
            </a:r>
            <a:r>
              <a:rPr lang="en-US" sz="1600" dirty="0" smtClean="0"/>
              <a:t>the </a:t>
            </a:r>
            <a:r>
              <a:rPr lang="en-US" sz="1600" dirty="0" smtClean="0"/>
              <a:t>M4 (AN/PVQ-31B); if the model calibrated for the M4 is used on the M16A4 or vice versa, the various aiming points on the stadia lines will not be </a:t>
            </a:r>
            <a:r>
              <a:rPr lang="en-US" sz="1600" dirty="0" smtClean="0"/>
              <a:t>applicable</a:t>
            </a:r>
            <a:r>
              <a:rPr lang="en-US" sz="1600" dirty="0" smtClean="0"/>
              <a:t>, and the </a:t>
            </a:r>
            <a:r>
              <a:rPr lang="en-US" sz="1600" dirty="0"/>
              <a:t>shooter will have to gather data for different ranges to discern which aiming point they should use for each range.</a:t>
            </a:r>
          </a:p>
          <a:p>
            <a:endParaRPr lang="en-US" sz="1600" dirty="0" smtClean="0"/>
          </a:p>
        </p:txBody>
      </p:sp>
    </p:spTree>
    <p:extLst>
      <p:ext uri="{BB962C8B-B14F-4D97-AF65-F5344CB8AC3E}">
        <p14:creationId xmlns:p14="http://schemas.microsoft.com/office/powerpoint/2010/main" val="1077472523"/>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Breathing Control</a:t>
            </a:r>
            <a:endParaRPr lang="en-US" sz="3200" dirty="0"/>
          </a:p>
        </p:txBody>
      </p:sp>
      <p:sp>
        <p:nvSpPr>
          <p:cNvPr id="4" name="TextBox 3"/>
          <p:cNvSpPr txBox="1"/>
          <p:nvPr/>
        </p:nvSpPr>
        <p:spPr>
          <a:xfrm>
            <a:off x="1066800" y="2253449"/>
            <a:ext cx="6858000" cy="3785652"/>
          </a:xfrm>
          <a:prstGeom prst="rect">
            <a:avLst/>
          </a:prstGeom>
          <a:noFill/>
        </p:spPr>
        <p:txBody>
          <a:bodyPr wrap="square" rtlCol="0">
            <a:sp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r>
              <a:rPr lang="en-US" sz="1600" dirty="0" smtClean="0"/>
              <a:t>Everybody needs to breath. When taking a shot, however, a shooter needs to be able to control their breathing cycle. Breathing while trying to aim and shoot will cause the weapon to move – and any slight movement of the rifle is magnified exponentially downrange.</a:t>
            </a:r>
          </a:p>
          <a:p>
            <a:endParaRPr lang="en-US" sz="1600" dirty="0" smtClean="0"/>
          </a:p>
          <a:p>
            <a:r>
              <a:rPr lang="en-US" sz="1600" dirty="0" smtClean="0"/>
              <a:t>If situation allows, the shooter should take final aim and squeeze the trigger during the natural pause between exhalation and inhalation.  A shooter has approximately 8-10 seconds before discomfort and oxygen depravation causes his muscles to tremor, disrupting sight alignment.</a:t>
            </a:r>
            <a:endParaRPr lang="en-US" sz="16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11413" y="1524000"/>
            <a:ext cx="5663973" cy="1905000"/>
          </a:xfrm>
          <a:prstGeom prst="rect">
            <a:avLst/>
          </a:prstGeom>
        </p:spPr>
      </p:pic>
    </p:spTree>
    <p:extLst>
      <p:ext uri="{BB962C8B-B14F-4D97-AF65-F5344CB8AC3E}">
        <p14:creationId xmlns:p14="http://schemas.microsoft.com/office/powerpoint/2010/main" val="2416764190"/>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668317" y="511035"/>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Breathing Control – Real World</a:t>
            </a:r>
            <a:endParaRPr lang="en-US" sz="3200" dirty="0"/>
          </a:p>
        </p:txBody>
      </p:sp>
      <p:sp>
        <p:nvSpPr>
          <p:cNvPr id="4" name="TextBox 3"/>
          <p:cNvSpPr txBox="1"/>
          <p:nvPr/>
        </p:nvSpPr>
        <p:spPr>
          <a:xfrm>
            <a:off x="4572000" y="400734"/>
            <a:ext cx="4419600" cy="6494085"/>
          </a:xfrm>
          <a:prstGeom prst="rect">
            <a:avLst/>
          </a:prstGeom>
          <a:noFill/>
        </p:spPr>
        <p:txBody>
          <a:bodyPr wrap="square" rtlCol="0">
            <a:sp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r>
              <a:rPr lang="en-US" sz="1600" dirty="0" smtClean="0"/>
              <a:t>In optimum conditions, a shooter would preferably wait for the natural respiratory pause before taking a shot – however, in a real world combat situation </a:t>
            </a:r>
            <a:r>
              <a:rPr lang="en-US" sz="1600" dirty="0"/>
              <a:t>a soldier must be able to pause his breath at any time to take a shot</a:t>
            </a:r>
            <a:r>
              <a:rPr lang="en-US" sz="1600" dirty="0" smtClean="0"/>
              <a:t>.</a:t>
            </a:r>
          </a:p>
          <a:p>
            <a:endParaRPr lang="en-US" sz="1600" dirty="0"/>
          </a:p>
          <a:p>
            <a:r>
              <a:rPr lang="en-US" sz="1600" dirty="0" smtClean="0"/>
              <a:t>During an engagement where a soldier needs to fire more than one round at a target or there are multiple targets, a rapid and shallow controlled breathing cycle should be used. When the soldier is ready to make a shot they force a pause in their breathing cycle and squeeze the trigger.</a:t>
            </a:r>
          </a:p>
          <a:p>
            <a:endParaRPr lang="en-US" sz="1600" dirty="0" smtClean="0"/>
          </a:p>
          <a:p>
            <a:r>
              <a:rPr lang="en-US" sz="1600" dirty="0" smtClean="0"/>
              <a:t>When the shooter’s lungs are full they will be less stable then when they are </a:t>
            </a:r>
            <a:r>
              <a:rPr lang="en-US" sz="1600" dirty="0" smtClean="0"/>
              <a:t>exhaled and relaxed </a:t>
            </a:r>
            <a:r>
              <a:rPr lang="en-US" sz="1600" dirty="0" smtClean="0"/>
              <a:t>– as the stability of </a:t>
            </a:r>
            <a:r>
              <a:rPr lang="en-US" sz="1600" dirty="0" smtClean="0"/>
              <a:t>the </a:t>
            </a:r>
            <a:r>
              <a:rPr lang="en-US" sz="1600" dirty="0" smtClean="0"/>
              <a:t>position decreases, the wobble area of </a:t>
            </a:r>
            <a:r>
              <a:rPr lang="en-US" sz="1600" dirty="0" smtClean="0"/>
              <a:t>the </a:t>
            </a:r>
            <a:r>
              <a:rPr lang="en-US" sz="1600" dirty="0" smtClean="0"/>
              <a:t>sight picture increases. </a:t>
            </a:r>
            <a:r>
              <a:rPr lang="en-US" sz="1600" dirty="0" smtClean="0"/>
              <a:t>Thus, the </a:t>
            </a:r>
            <a:r>
              <a:rPr lang="en-US" sz="1600" dirty="0" smtClean="0"/>
              <a:t>shooter will have less time to take a shot when the lungs are more full.</a:t>
            </a:r>
            <a:endParaRPr lang="en-US" sz="1600" dirty="0"/>
          </a:p>
          <a:p>
            <a:endParaRPr lang="en-US" sz="1600"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5800" y="1905000"/>
            <a:ext cx="3810000" cy="4000500"/>
          </a:xfrm>
          <a:prstGeom prst="rect">
            <a:avLst/>
          </a:prstGeom>
        </p:spPr>
      </p:pic>
    </p:spTree>
    <p:extLst>
      <p:ext uri="{BB962C8B-B14F-4D97-AF65-F5344CB8AC3E}">
        <p14:creationId xmlns:p14="http://schemas.microsoft.com/office/powerpoint/2010/main" val="3096500142"/>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l="-54000" r="-54000"/>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09116" y="517409"/>
            <a:ext cx="5654966"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Trigger Control</a:t>
            </a:r>
            <a:endParaRPr lang="en-US" sz="3200" dirty="0"/>
          </a:p>
        </p:txBody>
      </p:sp>
      <p:sp>
        <p:nvSpPr>
          <p:cNvPr id="4" name="TextBox 3"/>
          <p:cNvSpPr txBox="1"/>
          <p:nvPr/>
        </p:nvSpPr>
        <p:spPr>
          <a:xfrm>
            <a:off x="1031399" y="1295400"/>
            <a:ext cx="7010400" cy="5262979"/>
          </a:xfrm>
          <a:prstGeom prst="rect">
            <a:avLst/>
          </a:prstGeom>
          <a:noFill/>
        </p:spPr>
        <p:txBody>
          <a:bodyPr wrap="square" rtlCol="0">
            <a:spAutoFit/>
          </a:bodyPr>
          <a:lstStyle/>
          <a:p>
            <a:endParaRPr lang="en-GB" sz="1600" dirty="0" smtClean="0"/>
          </a:p>
          <a:p>
            <a:endParaRPr lang="en-GB" sz="1600" dirty="0"/>
          </a:p>
          <a:p>
            <a:r>
              <a:rPr lang="en-GB" sz="1600" dirty="0" smtClean="0"/>
              <a:t>Definition</a:t>
            </a:r>
            <a:r>
              <a:rPr lang="en-GB" sz="1600" dirty="0"/>
              <a:t>:  Trigger control is the manipulation of the trigger, allowing the shot to break without disturbing sight alignment. Sight alignment and trigger control must be performed simultaneously in order to fire an accurate shot.</a:t>
            </a:r>
            <a:endParaRPr lang="en-US" sz="1600" dirty="0"/>
          </a:p>
          <a:p>
            <a:endParaRPr lang="en-US" sz="1600" dirty="0"/>
          </a:p>
          <a:p>
            <a:r>
              <a:rPr lang="en-US" sz="1600" dirty="0" smtClean="0"/>
              <a:t>Squeezing the trigger is as much of a mental function as it is a motor skill one; the shooter must be able to concentrate on the sight alignment and resist the natural urge to flinch or buck as the trigger is smoothly squeezed without jerking or pulling it.</a:t>
            </a:r>
          </a:p>
          <a:p>
            <a:endParaRPr lang="en-US" sz="1600" dirty="0" smtClean="0"/>
          </a:p>
          <a:p>
            <a:r>
              <a:rPr lang="en-US" sz="1600" dirty="0" smtClean="0"/>
              <a:t>The M16 family of rifles has anywhere between a 7.5 to 10 pound trigger pull – the action of manipulating a 10 pound trigger on an eight pound rifle can be difficult task when trying to concentrate on keeping sight alignment on target.</a:t>
            </a:r>
            <a:endParaRPr lang="en-US" sz="1600" dirty="0"/>
          </a:p>
          <a:p>
            <a:endParaRPr lang="en-US" sz="1600" dirty="0" smtClean="0"/>
          </a:p>
          <a:p>
            <a:r>
              <a:rPr lang="en-US" sz="1600" dirty="0" smtClean="0"/>
              <a:t>Trigger </a:t>
            </a:r>
            <a:r>
              <a:rPr lang="en-US" sz="1600" dirty="0"/>
              <a:t>control is one of the most important marksmanship fundamental; a shooter could have perfect body positioning, sight picture and alignment - but an improper trigger control could easily cause that seemingly perfect shot to miss. </a:t>
            </a:r>
            <a:r>
              <a:rPr lang="en-US" sz="1600" dirty="0" smtClean="0"/>
              <a:t>If the shooter exercises proper trigger control, the round will strike where the sights are aligned.</a:t>
            </a:r>
            <a:endParaRPr lang="en-US" sz="1600" dirty="0"/>
          </a:p>
          <a:p>
            <a:endParaRPr lang="en-US" sz="1600" dirty="0"/>
          </a:p>
        </p:txBody>
      </p:sp>
    </p:spTree>
    <p:extLst>
      <p:ext uri="{BB962C8B-B14F-4D97-AF65-F5344CB8AC3E}">
        <p14:creationId xmlns:p14="http://schemas.microsoft.com/office/powerpoint/2010/main" val="742059897"/>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499559" y="517409"/>
            <a:ext cx="6144882"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Trigger Control – Finger Placement</a:t>
            </a:r>
            <a:endParaRPr lang="en-US" sz="3200" dirty="0"/>
          </a:p>
        </p:txBody>
      </p:sp>
      <p:sp>
        <p:nvSpPr>
          <p:cNvPr id="4" name="TextBox 3"/>
          <p:cNvSpPr txBox="1"/>
          <p:nvPr/>
        </p:nvSpPr>
        <p:spPr>
          <a:xfrm>
            <a:off x="1066800" y="1807346"/>
            <a:ext cx="7010400" cy="1077218"/>
          </a:xfrm>
          <a:prstGeom prst="rect">
            <a:avLst/>
          </a:prstGeom>
          <a:noFill/>
        </p:spPr>
        <p:txBody>
          <a:bodyPr wrap="square" rtlCol="0">
            <a:spAutoFit/>
          </a:bodyPr>
          <a:lstStyle/>
          <a:p>
            <a:endParaRPr lang="en-GB" sz="1600" dirty="0" smtClean="0"/>
          </a:p>
          <a:p>
            <a:endParaRPr lang="en-GB" sz="1600" dirty="0"/>
          </a:p>
          <a:p>
            <a:endParaRPr lang="en-US" sz="1600" dirty="0"/>
          </a:p>
          <a:p>
            <a:endParaRPr lang="en-US" sz="1600" dirty="0"/>
          </a:p>
        </p:txBody>
      </p:sp>
      <p:sp>
        <p:nvSpPr>
          <p:cNvPr id="3" name="TextBox 2"/>
          <p:cNvSpPr txBox="1"/>
          <p:nvPr/>
        </p:nvSpPr>
        <p:spPr>
          <a:xfrm>
            <a:off x="609600" y="4350798"/>
            <a:ext cx="3810000" cy="2062103"/>
          </a:xfrm>
          <a:prstGeom prst="rect">
            <a:avLst/>
          </a:prstGeom>
          <a:noFill/>
        </p:spPr>
        <p:txBody>
          <a:bodyPr wrap="square" rtlCol="0">
            <a:spAutoFit/>
          </a:bodyPr>
          <a:lstStyle/>
          <a:p>
            <a:r>
              <a:rPr lang="en-US" sz="1600" dirty="0" smtClean="0"/>
              <a:t>Many soldiers have been trained to use their finger tip to manipulate the trigger - this is quite literally pulling the trigger; the tip of the finger moves in an arc instead of directly to the rear,  jerking the sights out of alignment and causing the bullet to miss the intended point of impact. </a:t>
            </a:r>
          </a:p>
          <a:p>
            <a:endParaRPr lang="en-US" sz="1600" dirty="0"/>
          </a:p>
        </p:txBody>
      </p:sp>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13177" y="1520020"/>
            <a:ext cx="3264023" cy="2823380"/>
          </a:xfrm>
          <a:prstGeom prst="rect">
            <a:avLst/>
          </a:prstGeom>
        </p:spPr>
      </p:pic>
      <p:sp>
        <p:nvSpPr>
          <p:cNvPr id="6" name="TextBox 5"/>
          <p:cNvSpPr txBox="1"/>
          <p:nvPr/>
        </p:nvSpPr>
        <p:spPr>
          <a:xfrm>
            <a:off x="4572000" y="4343400"/>
            <a:ext cx="3962400" cy="2308324"/>
          </a:xfrm>
          <a:prstGeom prst="rect">
            <a:avLst/>
          </a:prstGeom>
          <a:noFill/>
        </p:spPr>
        <p:txBody>
          <a:bodyPr wrap="square" rtlCol="0">
            <a:spAutoFit/>
          </a:bodyPr>
          <a:lstStyle/>
          <a:p>
            <a:r>
              <a:rPr lang="en-US" sz="1600" dirty="0"/>
              <a:t>The shooter should instead put as much of his trigger finger as possible over the </a:t>
            </a:r>
            <a:r>
              <a:rPr lang="en-US" sz="1600" dirty="0" smtClean="0"/>
              <a:t>trigger, more </a:t>
            </a:r>
            <a:r>
              <a:rPr lang="en-US" sz="1600" dirty="0"/>
              <a:t>or less </a:t>
            </a:r>
            <a:r>
              <a:rPr lang="en-US" sz="1600" dirty="0" smtClean="0"/>
              <a:t>making </a:t>
            </a:r>
            <a:r>
              <a:rPr lang="en-US" sz="1600" dirty="0"/>
              <a:t>a fist over the trigger and pistol grip. Instead of pulling the trigger and the round, the shooter tightens his </a:t>
            </a:r>
            <a:r>
              <a:rPr lang="en-US" sz="1600" dirty="0" smtClean="0"/>
              <a:t>trigger finger </a:t>
            </a:r>
            <a:r>
              <a:rPr lang="en-US" sz="1600" dirty="0"/>
              <a:t>- this will </a:t>
            </a:r>
            <a:r>
              <a:rPr lang="en-US" sz="1600" dirty="0" smtClean="0"/>
              <a:t>squeeze </a:t>
            </a:r>
            <a:r>
              <a:rPr lang="en-US" sz="1600" dirty="0"/>
              <a:t>the trigger straight to the rear without disturbing sight alignment.</a:t>
            </a:r>
          </a:p>
          <a:p>
            <a:endParaRPr lang="en-US" sz="1600" dirty="0"/>
          </a:p>
        </p:txBody>
      </p:sp>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2070" y="1504950"/>
            <a:ext cx="3185059" cy="2838450"/>
          </a:xfrm>
          <a:prstGeom prst="rect">
            <a:avLst/>
          </a:prstGeom>
        </p:spPr>
      </p:pic>
    </p:spTree>
    <p:extLst>
      <p:ext uri="{BB962C8B-B14F-4D97-AF65-F5344CB8AC3E}">
        <p14:creationId xmlns:p14="http://schemas.microsoft.com/office/powerpoint/2010/main" val="3981334645"/>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5000"/>
            <a:lum/>
          </a:blip>
          <a:srcRect/>
          <a:stretch>
            <a:fillRect l="-54000" r="-54000"/>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28158" y="517409"/>
            <a:ext cx="5763882"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Trigger Control – Trigger Squeeze</a:t>
            </a:r>
            <a:endParaRPr lang="en-US" sz="3200" dirty="0"/>
          </a:p>
        </p:txBody>
      </p:sp>
      <p:sp>
        <p:nvSpPr>
          <p:cNvPr id="4" name="TextBox 3"/>
          <p:cNvSpPr txBox="1"/>
          <p:nvPr/>
        </p:nvSpPr>
        <p:spPr>
          <a:xfrm>
            <a:off x="914400" y="1371600"/>
            <a:ext cx="7162799" cy="4893647"/>
          </a:xfrm>
          <a:prstGeom prst="rect">
            <a:avLst/>
          </a:prstGeom>
          <a:noFill/>
        </p:spPr>
        <p:txBody>
          <a:bodyPr wrap="square" rtlCol="0">
            <a:spAutoFit/>
          </a:bodyPr>
          <a:lstStyle/>
          <a:p>
            <a:r>
              <a:rPr lang="en-GB" sz="2000" b="1" dirty="0" smtClean="0"/>
              <a:t>         </a:t>
            </a:r>
          </a:p>
          <a:p>
            <a:r>
              <a:rPr lang="en-GB" sz="2000" b="1" dirty="0"/>
              <a:t> </a:t>
            </a:r>
            <a:r>
              <a:rPr lang="en-GB" sz="2000" b="1" dirty="0" smtClean="0"/>
              <a:t>                  </a:t>
            </a:r>
            <a:r>
              <a:rPr lang="en-GB" sz="2800" b="1" u="sng" dirty="0" smtClean="0"/>
              <a:t>Uninterrupted Trigger Squeeze</a:t>
            </a:r>
          </a:p>
          <a:p>
            <a:endParaRPr lang="en-GB" sz="1600" dirty="0" smtClean="0"/>
          </a:p>
          <a:p>
            <a:r>
              <a:rPr lang="en-GB" sz="1600" dirty="0" smtClean="0"/>
              <a:t>With uninterrupted trigger squeeze, the shooter applies the same </a:t>
            </a:r>
            <a:r>
              <a:rPr lang="en-GB" sz="1600" b="1" dirty="0" smtClean="0">
                <a:solidFill>
                  <a:srgbClr xmlns:mc="http://schemas.openxmlformats.org/markup-compatibility/2006" xmlns:a14="http://schemas.microsoft.com/office/drawing/2010/main" val="00B050" mc:Ignorable=""/>
                </a:solidFill>
              </a:rPr>
              <a:t>SMOOTH</a:t>
            </a:r>
            <a:r>
              <a:rPr lang="en-GB" sz="1600" dirty="0" smtClean="0"/>
              <a:t> pressure through the shot – there is no speeding up, slowing down or pauses in the trigger pressure. Because the shooter will be focused on the front sight post and sight alignment, the shot should come as a surprise to the shooter. </a:t>
            </a:r>
          </a:p>
          <a:p>
            <a:endParaRPr lang="en-GB" sz="1600" dirty="0"/>
          </a:p>
          <a:p>
            <a:r>
              <a:rPr lang="en-GB" sz="2800" b="1" dirty="0" smtClean="0"/>
              <a:t>                </a:t>
            </a:r>
            <a:r>
              <a:rPr lang="en-GB" sz="2800" b="1" u="sng" dirty="0" smtClean="0"/>
              <a:t>Interrupted Trigger Squeeze                           </a:t>
            </a:r>
          </a:p>
          <a:p>
            <a:endParaRPr lang="en-GB" sz="2800" b="1" u="sng" dirty="0"/>
          </a:p>
          <a:p>
            <a:r>
              <a:rPr lang="en-GB" sz="1600" dirty="0" smtClean="0"/>
              <a:t>If conditions are less than ideal and causing barrel wobble such as severe wind or shooting off-hand, the shooter may need to employ an interrupted trigger squeeze. Instead of following through completely on the trigger squeeze, the shooter pulls out some of the slack from the trigger. The shooter should not try and force the front sight post to the target – let the rifle sway naturally over the target. As the front sight post drifts toward the target the shooter should </a:t>
            </a:r>
            <a:r>
              <a:rPr lang="en-GB" sz="1600" b="1" dirty="0" smtClean="0">
                <a:solidFill>
                  <a:srgbClr xmlns:mc="http://schemas.openxmlformats.org/markup-compatibility/2006" xmlns:a14="http://schemas.microsoft.com/office/drawing/2010/main" val="00B050" mc:Ignorable=""/>
                </a:solidFill>
              </a:rPr>
              <a:t>SMOOTHLY</a:t>
            </a:r>
            <a:r>
              <a:rPr lang="en-GB" sz="1600" dirty="0" smtClean="0"/>
              <a:t> apply the remaining pressure to the trigger. </a:t>
            </a:r>
          </a:p>
        </p:txBody>
      </p:sp>
    </p:spTree>
    <p:extLst>
      <p:ext uri="{BB962C8B-B14F-4D97-AF65-F5344CB8AC3E}">
        <p14:creationId xmlns:p14="http://schemas.microsoft.com/office/powerpoint/2010/main" val="1672830941"/>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l="-54000" r="-54000"/>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600200" y="517409"/>
            <a:ext cx="5763882"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Trigger Control – Errors</a:t>
            </a:r>
            <a:endParaRPr lang="en-US" sz="3200" dirty="0"/>
          </a:p>
        </p:txBody>
      </p:sp>
      <p:sp>
        <p:nvSpPr>
          <p:cNvPr id="4" name="TextBox 3"/>
          <p:cNvSpPr txBox="1"/>
          <p:nvPr/>
        </p:nvSpPr>
        <p:spPr>
          <a:xfrm>
            <a:off x="609600" y="1376039"/>
            <a:ext cx="8000999" cy="4832092"/>
          </a:xfrm>
          <a:prstGeom prst="rect">
            <a:avLst/>
          </a:prstGeom>
          <a:noFill/>
        </p:spPr>
        <p:txBody>
          <a:bodyPr wrap="square" rtlCol="0">
            <a:spAutoFit/>
          </a:bodyPr>
          <a:lstStyle/>
          <a:p>
            <a:pPr marL="285750" indent="-285750">
              <a:buFont typeface="Arial" pitchFamily="34" charset="0"/>
              <a:buChar char="•"/>
            </a:pPr>
            <a:endParaRPr lang="en-GB" sz="1600" dirty="0" smtClean="0"/>
          </a:p>
          <a:p>
            <a:pPr marL="285750" indent="-285750">
              <a:buFont typeface="Arial" pitchFamily="34" charset="0"/>
              <a:buChar char="•"/>
            </a:pPr>
            <a:r>
              <a:rPr lang="en-GB" sz="2000" b="1" dirty="0" smtClean="0">
                <a:solidFill>
                  <a:srgbClr xmlns:mc="http://schemas.openxmlformats.org/markup-compatibility/2006" xmlns:a14="http://schemas.microsoft.com/office/drawing/2010/main" val="FF0000" mc:Ignorable=""/>
                </a:solidFill>
              </a:rPr>
              <a:t>Flinching </a:t>
            </a:r>
            <a:r>
              <a:rPr lang="en-GB" sz="1600" dirty="0" smtClean="0"/>
              <a:t>– The shooter flinches from the anticipated recoil by moving his head, tensing of the arms, moving the shoulders rear, or blinking.</a:t>
            </a:r>
          </a:p>
          <a:p>
            <a:pPr marL="285750" indent="-285750">
              <a:buFont typeface="Arial" pitchFamily="34" charset="0"/>
              <a:buChar char="•"/>
            </a:pPr>
            <a:endParaRPr lang="en-GB" sz="1600" dirty="0">
              <a:solidFill>
                <a:srgbClr xmlns:mc="http://schemas.openxmlformats.org/markup-compatibility/2006" xmlns:a14="http://schemas.microsoft.com/office/drawing/2010/main" val="FF0000" mc:Ignorable=""/>
              </a:solidFill>
            </a:endParaRPr>
          </a:p>
          <a:p>
            <a:pPr marL="285750" indent="-285750">
              <a:buFont typeface="Arial" pitchFamily="34" charset="0"/>
              <a:buChar char="•"/>
            </a:pPr>
            <a:r>
              <a:rPr lang="en-GB" sz="2000" b="1" dirty="0" smtClean="0">
                <a:solidFill>
                  <a:srgbClr xmlns:mc="http://schemas.openxmlformats.org/markup-compatibility/2006" xmlns:a14="http://schemas.microsoft.com/office/drawing/2010/main" val="FF0000" mc:Ignorable=""/>
                </a:solidFill>
              </a:rPr>
              <a:t>Bucking </a:t>
            </a:r>
            <a:r>
              <a:rPr lang="en-GB" sz="1600" dirty="0" smtClean="0"/>
              <a:t>– The opposite of flinching – instead of pulling back from the recoil, the shooter anticipates it and tenses the shoulders forward to counter the recoil.</a:t>
            </a:r>
          </a:p>
          <a:p>
            <a:pPr marL="285750" indent="-285750">
              <a:buFont typeface="Arial" pitchFamily="34" charset="0"/>
              <a:buChar char="•"/>
            </a:pPr>
            <a:endParaRPr lang="en-GB" sz="1600" b="1" dirty="0">
              <a:solidFill>
                <a:srgbClr xmlns:mc="http://schemas.openxmlformats.org/markup-compatibility/2006" xmlns:a14="http://schemas.microsoft.com/office/drawing/2010/main" val="FF0000" mc:Ignorable=""/>
              </a:solidFill>
            </a:endParaRPr>
          </a:p>
          <a:p>
            <a:pPr marL="285750" indent="-285750">
              <a:buFont typeface="Arial" pitchFamily="34" charset="0"/>
              <a:buChar char="•"/>
            </a:pPr>
            <a:r>
              <a:rPr lang="en-GB" sz="2000" b="1" dirty="0" smtClean="0">
                <a:solidFill>
                  <a:srgbClr xmlns:mc="http://schemas.openxmlformats.org/markup-compatibility/2006" xmlns:a14="http://schemas.microsoft.com/office/drawing/2010/main" val="FF0000" mc:Ignorable=""/>
                </a:solidFill>
              </a:rPr>
              <a:t>Jerking </a:t>
            </a:r>
            <a:r>
              <a:rPr lang="en-GB" sz="1600" dirty="0" smtClean="0"/>
              <a:t>- Instead of manipulating the trigger mechanism straight to the rear, the shooter pulls the weapon out of alignment with poor trigger squeeze. This can be a result of quickly trying to get the round off before the front sight or reticule moves from the desired point of aim because of barrel wobble or wind. Jerking the trigger is a result of </a:t>
            </a:r>
            <a:r>
              <a:rPr lang="en-GB" sz="1600" b="1" dirty="0" smtClean="0">
                <a:solidFill>
                  <a:srgbClr xmlns:mc="http://schemas.openxmlformats.org/markup-compatibility/2006" xmlns:a14="http://schemas.microsoft.com/office/drawing/2010/main" val="FF0000" mc:Ignorable=""/>
                </a:solidFill>
              </a:rPr>
              <a:t>UN-SMOOTH</a:t>
            </a:r>
            <a:r>
              <a:rPr lang="en-GB" sz="1600" dirty="0" smtClean="0"/>
              <a:t> trigger squeeze.</a:t>
            </a:r>
            <a:endParaRPr lang="en-GB" sz="2000" b="1" dirty="0">
              <a:solidFill>
                <a:srgbClr xmlns:mc="http://schemas.openxmlformats.org/markup-compatibility/2006" xmlns:a14="http://schemas.microsoft.com/office/drawing/2010/main" val="FF0000" mc:Ignorable=""/>
              </a:solidFill>
            </a:endParaRPr>
          </a:p>
          <a:p>
            <a:endParaRPr lang="en-US" sz="2200" b="1" dirty="0" smtClean="0">
              <a:solidFill>
                <a:srgbClr xmlns:mc="http://schemas.openxmlformats.org/markup-compatibility/2006" xmlns:a14="http://schemas.microsoft.com/office/drawing/2010/main" val="00B050" mc:Ignorable=""/>
              </a:solidFill>
            </a:endParaRPr>
          </a:p>
          <a:p>
            <a:r>
              <a:rPr lang="en-US" sz="2200" b="1" dirty="0" smtClean="0">
                <a:solidFill>
                  <a:srgbClr xmlns:mc="http://schemas.openxmlformats.org/markup-compatibility/2006" xmlns:a14="http://schemas.microsoft.com/office/drawing/2010/main" val="00B050" mc:Ignorable=""/>
                </a:solidFill>
              </a:rPr>
              <a:t>The shooter needs to be able to subconsciously move the trigger to the rear without thinking about it, concentrating on the sight alignment and point of aim instead of the recoil of the shot!</a:t>
            </a:r>
            <a:endParaRPr lang="en-US" sz="2200" b="1" dirty="0">
              <a:solidFill>
                <a:srgbClr xmlns:mc="http://schemas.openxmlformats.org/markup-compatibility/2006" xmlns:a14="http://schemas.microsoft.com/office/drawing/2010/main" val="00B050" mc:Ignorable=""/>
              </a:solidFill>
            </a:endParaRPr>
          </a:p>
          <a:p>
            <a:pPr marL="285750" indent="-285750">
              <a:buFont typeface="Arial" pitchFamily="34" charset="0"/>
              <a:buChar char="•"/>
            </a:pPr>
            <a:endParaRPr lang="en-US" sz="1600" dirty="0"/>
          </a:p>
        </p:txBody>
      </p:sp>
    </p:spTree>
    <p:extLst>
      <p:ext uri="{BB962C8B-B14F-4D97-AF65-F5344CB8AC3E}">
        <p14:creationId xmlns:p14="http://schemas.microsoft.com/office/powerpoint/2010/main" val="2498310207"/>
      </p:ext>
    </p:extLst>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5000"/>
            <a:lum/>
          </a:blip>
          <a:srcRect/>
          <a:stretch>
            <a:fillRect l="-54000" r="-54000"/>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28158" y="517409"/>
            <a:ext cx="5763882"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Trigger Control – </a:t>
            </a:r>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Follow-Through</a:t>
            </a:r>
            <a:endParaRPr lang="en-US" sz="3200" dirty="0"/>
          </a:p>
        </p:txBody>
      </p:sp>
      <p:sp>
        <p:nvSpPr>
          <p:cNvPr id="2" name="TextBox 1"/>
          <p:cNvSpPr txBox="1"/>
          <p:nvPr/>
        </p:nvSpPr>
        <p:spPr>
          <a:xfrm>
            <a:off x="990600" y="1524000"/>
            <a:ext cx="7162800" cy="5509200"/>
          </a:xfrm>
          <a:prstGeom prst="rect">
            <a:avLst/>
          </a:prstGeom>
          <a:noFill/>
        </p:spPr>
        <p:txBody>
          <a:bodyPr wrap="square" rtlCol="0">
            <a:spAutoFit/>
          </a:bodyPr>
          <a:lstStyle/>
          <a:p>
            <a:r>
              <a:rPr lang="en-US" sz="1600" dirty="0" smtClean="0"/>
              <a:t>The shooter must continue to employ marksmanship fundamentals until the bullet exits the muzzle; even though the round is travelling at 3,100 feet per second, any undue movement on the shooter’s part can disrupt the shot. This is known as follow-through.</a:t>
            </a:r>
          </a:p>
          <a:p>
            <a:endParaRPr lang="en-US" sz="1600" dirty="0" smtClean="0"/>
          </a:p>
          <a:p>
            <a:r>
              <a:rPr lang="en-US" sz="1600" dirty="0" smtClean="0"/>
              <a:t>To ensure proper follow-through, the soldier should ensure the following occurs after each round is fired;</a:t>
            </a:r>
          </a:p>
          <a:p>
            <a:endParaRPr lang="en-US" sz="1600" dirty="0"/>
          </a:p>
          <a:p>
            <a:r>
              <a:rPr lang="en-US" sz="1600" dirty="0"/>
              <a:t>(1) Keeping the head infirm contact with the stock (stock weld).</a:t>
            </a:r>
          </a:p>
          <a:p>
            <a:r>
              <a:rPr lang="en-US" sz="1600" dirty="0"/>
              <a:t>(2) Keeping the finger on the trigger all the way to the rear.</a:t>
            </a:r>
          </a:p>
          <a:p>
            <a:r>
              <a:rPr lang="en-US" sz="1600" dirty="0"/>
              <a:t>(3) Continuing to look through the rear aperture or scope tube.</a:t>
            </a:r>
          </a:p>
          <a:p>
            <a:r>
              <a:rPr lang="en-US" sz="1600" dirty="0"/>
              <a:t>(4) Keeping muscles relaxed.</a:t>
            </a:r>
          </a:p>
          <a:p>
            <a:r>
              <a:rPr lang="en-US" sz="1600" dirty="0"/>
              <a:t>(5) Avoiding reaction to recoil and or noise.</a:t>
            </a:r>
          </a:p>
          <a:p>
            <a:r>
              <a:rPr lang="en-US" sz="1600" dirty="0"/>
              <a:t>(6) Releasing the trigger only after the recoil has stopped. </a:t>
            </a:r>
            <a:endParaRPr lang="en-US" sz="1600" dirty="0" smtClean="0"/>
          </a:p>
          <a:p>
            <a:endParaRPr lang="en-US" sz="1600" dirty="0"/>
          </a:p>
          <a:p>
            <a:r>
              <a:rPr lang="en-US" sz="1600" dirty="0" smtClean="0"/>
              <a:t>The soldier should release the trigger only to the point where the metallic click can be heard if another shot needs to be taken; this will eliminate the excess slack on the trigger. Because trigger pull on the M16A4/M4 can vary between six pounds per shot due to the burst function, eliminating the slack by holding the trigger after the metallic click is heard will allow for a much more consistent and smooth trigger squeeze.</a:t>
            </a:r>
            <a:endParaRPr lang="en-US" sz="1600" dirty="0"/>
          </a:p>
          <a:p>
            <a:r>
              <a:rPr lang="en-US" sz="1600" dirty="0" smtClean="0"/>
              <a:t> </a:t>
            </a:r>
            <a:endParaRPr lang="en-US" sz="1600" dirty="0"/>
          </a:p>
        </p:txBody>
      </p:sp>
    </p:spTree>
    <p:extLst>
      <p:ext uri="{BB962C8B-B14F-4D97-AF65-F5344CB8AC3E}">
        <p14:creationId xmlns:p14="http://schemas.microsoft.com/office/powerpoint/2010/main" val="1820690962"/>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28158" y="517409"/>
            <a:ext cx="5763882"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Trigger Control – </a:t>
            </a:r>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Calling Shots</a:t>
            </a:r>
            <a:endParaRPr lang="en-US" sz="3200" dirty="0"/>
          </a:p>
        </p:txBody>
      </p:sp>
      <p:sp>
        <p:nvSpPr>
          <p:cNvPr id="6" name="AutoShape 3"/>
          <p:cNvSpPr>
            <a:spLocks noChangeArrowheads="1"/>
          </p:cNvSpPr>
          <p:nvPr/>
        </p:nvSpPr>
        <p:spPr bwMode="auto">
          <a:xfrm>
            <a:off x="598369" y="1751634"/>
            <a:ext cx="3770339" cy="3785097"/>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0800" y="10800"/>
                </a:moveTo>
                <a:cubicBezTo>
                  <a:pt x="10800" y="10800"/>
                  <a:pt x="10800" y="10800"/>
                  <a:pt x="10800" y="10800"/>
                </a:cubicBezTo>
                <a:cubicBezTo>
                  <a:pt x="10800" y="10800"/>
                  <a:pt x="10800" y="10800"/>
                  <a:pt x="10800" y="10800"/>
                </a:cubicBezTo>
                <a:cubicBezTo>
                  <a:pt x="10800" y="10800"/>
                  <a:pt x="10800" y="10800"/>
                  <a:pt x="10800" y="10800"/>
                </a:cubicBezTo>
                <a:cubicBezTo>
                  <a:pt x="10800" y="10800"/>
                  <a:pt x="10800" y="10800"/>
                  <a:pt x="10800" y="10800"/>
                </a:cubicBezTo>
                <a:close/>
              </a:path>
            </a:pathLst>
          </a:custGeom>
          <a:noFill/>
          <a:ln>
            <a:noFill/>
          </a:ln>
          <a:extLst>
            <a:ext uri="{909E8E84-426E-40DD-AFC4-6F175D3DCCD1}">
              <a14:hiddenFill xmlns:a14="http://schemas.microsoft.com/office/drawing/2010/main">
                <a:solidFill>
                  <a:srgbClr xmlns:mc="http://schemas.openxmlformats.org/markup-compatibility/2006" val="FFFFFF" mc:Ignorable=""/>
                </a:solidFill>
              </a14:hiddenFill>
            </a:ex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wrap="none" anchor="ctr"/>
          <a:lstStyle/>
          <a:p>
            <a:endParaRPr lang="en-US">
              <a:latin typeface="Calibri" pitchFamily="34" charset="0"/>
            </a:endParaRPr>
          </a:p>
        </p:txBody>
      </p:sp>
      <p:grpSp>
        <p:nvGrpSpPr>
          <p:cNvPr id="7" name="Group 14"/>
          <p:cNvGrpSpPr>
            <a:grpSpLocks/>
          </p:cNvGrpSpPr>
          <p:nvPr/>
        </p:nvGrpSpPr>
        <p:grpSpPr bwMode="auto">
          <a:xfrm>
            <a:off x="2260644" y="2759300"/>
            <a:ext cx="576904" cy="1561851"/>
            <a:chOff x="2496" y="912"/>
            <a:chExt cx="772" cy="1968"/>
          </a:xfrm>
        </p:grpSpPr>
        <p:sp>
          <p:nvSpPr>
            <p:cNvPr id="8" name="AutoShape 15"/>
            <p:cNvSpPr>
              <a:spLocks noChangeArrowheads="1"/>
            </p:cNvSpPr>
            <p:nvPr/>
          </p:nvSpPr>
          <p:spPr bwMode="auto">
            <a:xfrm rot="-5400000">
              <a:off x="2592" y="1008"/>
              <a:ext cx="576" cy="384"/>
            </a:xfrm>
            <a:prstGeom prst="flowChartAlternateProcess">
              <a:avLst/>
            </a:prstGeom>
            <a:solidFill>
              <a:srgbClr xmlns:mc="http://schemas.openxmlformats.org/markup-compatibility/2006" xmlns:a14="http://schemas.microsoft.com/office/drawing/2010/main" val="008000" mc:Ignorable=""/>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a:latin typeface="Calibri" pitchFamily="34" charset="0"/>
              </a:endParaRPr>
            </a:p>
          </p:txBody>
        </p:sp>
        <p:sp>
          <p:nvSpPr>
            <p:cNvPr id="9" name="AutoShape 16"/>
            <p:cNvSpPr>
              <a:spLocks noChangeArrowheads="1"/>
            </p:cNvSpPr>
            <p:nvPr/>
          </p:nvSpPr>
          <p:spPr bwMode="auto">
            <a:xfrm rot="-5400000">
              <a:off x="2018" y="1630"/>
              <a:ext cx="1728" cy="772"/>
            </a:xfrm>
            <a:prstGeom prst="homePlate">
              <a:avLst>
                <a:gd name="adj" fmla="val 55845"/>
              </a:avLst>
            </a:prstGeom>
            <a:solidFill>
              <a:srgbClr xmlns:mc="http://schemas.openxmlformats.org/markup-compatibility/2006" xmlns:a14="http://schemas.microsoft.com/office/drawing/2010/main" val="008000" mc:Ignorable=""/>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a:latin typeface="Calibri" pitchFamily="34" charset="0"/>
              </a:endParaRPr>
            </a:p>
          </p:txBody>
        </p:sp>
      </p:grpSp>
      <p:grpSp>
        <p:nvGrpSpPr>
          <p:cNvPr id="10" name="Group 59"/>
          <p:cNvGrpSpPr>
            <a:grpSpLocks/>
          </p:cNvGrpSpPr>
          <p:nvPr/>
        </p:nvGrpSpPr>
        <p:grpSpPr bwMode="auto">
          <a:xfrm>
            <a:off x="1094374" y="2978330"/>
            <a:ext cx="2594203" cy="2545974"/>
            <a:chOff x="960" y="1439"/>
            <a:chExt cx="1388" cy="1276"/>
          </a:xfrm>
        </p:grpSpPr>
        <p:sp>
          <p:nvSpPr>
            <p:cNvPr id="11" name="Rectangle 60"/>
            <p:cNvSpPr>
              <a:spLocks noChangeArrowheads="1"/>
            </p:cNvSpPr>
            <p:nvPr/>
          </p:nvSpPr>
          <p:spPr bwMode="auto">
            <a:xfrm>
              <a:off x="1584" y="1872"/>
              <a:ext cx="173" cy="480"/>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a:latin typeface="Calibri" pitchFamily="34" charset="0"/>
              </a:endParaRPr>
            </a:p>
          </p:txBody>
        </p:sp>
        <p:sp>
          <p:nvSpPr>
            <p:cNvPr id="12" name="Freeform 61"/>
            <p:cNvSpPr>
              <a:spLocks/>
            </p:cNvSpPr>
            <p:nvPr/>
          </p:nvSpPr>
          <p:spPr bwMode="auto">
            <a:xfrm rot="232500">
              <a:off x="1870" y="1439"/>
              <a:ext cx="478" cy="940"/>
            </a:xfrm>
            <a:custGeom>
              <a:avLst/>
              <a:gdLst>
                <a:gd name="T0" fmla="*/ 0 w 792"/>
                <a:gd name="T1" fmla="*/ 63 h 1600"/>
                <a:gd name="T2" fmla="*/ 7 w 792"/>
                <a:gd name="T3" fmla="*/ 22 h 1600"/>
                <a:gd name="T4" fmla="*/ 30 w 792"/>
                <a:gd name="T5" fmla="*/ 2 h 1600"/>
                <a:gd name="T6" fmla="*/ 37 w 792"/>
                <a:gd name="T7" fmla="*/ 10 h 1600"/>
                <a:gd name="T8" fmla="*/ 24 w 792"/>
                <a:gd name="T9" fmla="*/ 20 h 1600"/>
                <a:gd name="T10" fmla="*/ 16 w 792"/>
                <a:gd name="T11" fmla="*/ 28 h 1600"/>
                <a:gd name="T12" fmla="*/ 14 w 792"/>
                <a:gd name="T13" fmla="*/ 43 h 1600"/>
                <a:gd name="T14" fmla="*/ 14 w 792"/>
                <a:gd name="T15" fmla="*/ 63 h 1600"/>
                <a:gd name="T16" fmla="*/ 14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a:latin typeface="Calibri" pitchFamily="34" charset="0"/>
              </a:endParaRPr>
            </a:p>
          </p:txBody>
        </p:sp>
        <p:sp>
          <p:nvSpPr>
            <p:cNvPr id="13" name="Freeform 62"/>
            <p:cNvSpPr>
              <a:spLocks/>
            </p:cNvSpPr>
            <p:nvPr/>
          </p:nvSpPr>
          <p:spPr bwMode="auto">
            <a:xfrm rot="21235627" flipH="1">
              <a:off x="960" y="1439"/>
              <a:ext cx="474" cy="940"/>
            </a:xfrm>
            <a:custGeom>
              <a:avLst/>
              <a:gdLst>
                <a:gd name="T0" fmla="*/ 0 w 792"/>
                <a:gd name="T1" fmla="*/ 63 h 1600"/>
                <a:gd name="T2" fmla="*/ 7 w 792"/>
                <a:gd name="T3" fmla="*/ 22 h 1600"/>
                <a:gd name="T4" fmla="*/ 29 w 792"/>
                <a:gd name="T5" fmla="*/ 2 h 1600"/>
                <a:gd name="T6" fmla="*/ 35 w 792"/>
                <a:gd name="T7" fmla="*/ 10 h 1600"/>
                <a:gd name="T8" fmla="*/ 22 w 792"/>
                <a:gd name="T9" fmla="*/ 20 h 1600"/>
                <a:gd name="T10" fmla="*/ 16 w 792"/>
                <a:gd name="T11" fmla="*/ 28 h 1600"/>
                <a:gd name="T12" fmla="*/ 13 w 792"/>
                <a:gd name="T13" fmla="*/ 43 h 1600"/>
                <a:gd name="T14" fmla="*/ 13 w 792"/>
                <a:gd name="T15" fmla="*/ 63 h 1600"/>
                <a:gd name="T16" fmla="*/ 13 w 792"/>
                <a:gd name="T17" fmla="*/ 59 h 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2"/>
                <a:gd name="T28" fmla="*/ 0 h 1600"/>
                <a:gd name="T29" fmla="*/ 792 w 792"/>
                <a:gd name="T30" fmla="*/ 1600 h 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2" h="1600">
                  <a:moveTo>
                    <a:pt x="0" y="1536"/>
                  </a:moveTo>
                  <a:cubicBezTo>
                    <a:pt x="20" y="1156"/>
                    <a:pt x="40" y="776"/>
                    <a:pt x="144" y="528"/>
                  </a:cubicBezTo>
                  <a:cubicBezTo>
                    <a:pt x="248" y="280"/>
                    <a:pt x="520" y="96"/>
                    <a:pt x="624" y="48"/>
                  </a:cubicBezTo>
                  <a:cubicBezTo>
                    <a:pt x="728" y="0"/>
                    <a:pt x="792" y="168"/>
                    <a:pt x="768" y="240"/>
                  </a:cubicBezTo>
                  <a:cubicBezTo>
                    <a:pt x="744" y="312"/>
                    <a:pt x="552" y="408"/>
                    <a:pt x="480" y="480"/>
                  </a:cubicBezTo>
                  <a:cubicBezTo>
                    <a:pt x="408" y="552"/>
                    <a:pt x="368" y="576"/>
                    <a:pt x="336" y="672"/>
                  </a:cubicBezTo>
                  <a:cubicBezTo>
                    <a:pt x="304" y="768"/>
                    <a:pt x="296" y="912"/>
                    <a:pt x="288" y="1056"/>
                  </a:cubicBezTo>
                  <a:cubicBezTo>
                    <a:pt x="280" y="1200"/>
                    <a:pt x="288" y="1472"/>
                    <a:pt x="288" y="1536"/>
                  </a:cubicBezTo>
                  <a:cubicBezTo>
                    <a:pt x="288" y="1600"/>
                    <a:pt x="288" y="1520"/>
                    <a:pt x="288" y="1440"/>
                  </a:cubicBezTo>
                </a:path>
              </a:pathLst>
            </a:cu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round/>
                  <a:headEnd/>
                  <a:tailEnd/>
                </a14:hiddenLine>
              </a:ext>
            </a:extLst>
          </p:spPr>
          <p:txBody>
            <a:bodyPr/>
            <a:lstStyle/>
            <a:p>
              <a:endParaRPr lang="en-US">
                <a:latin typeface="Calibri" pitchFamily="34" charset="0"/>
              </a:endParaRPr>
            </a:p>
          </p:txBody>
        </p:sp>
        <p:sp>
          <p:nvSpPr>
            <p:cNvPr id="14" name="Rectangle 63"/>
            <p:cNvSpPr>
              <a:spLocks noChangeArrowheads="1"/>
            </p:cNvSpPr>
            <p:nvPr/>
          </p:nvSpPr>
          <p:spPr bwMode="auto">
            <a:xfrm>
              <a:off x="1296" y="2208"/>
              <a:ext cx="720" cy="507"/>
            </a:xfrm>
            <a:prstGeom prst="rect">
              <a:avLst/>
            </a:prstGeom>
            <a:solidFill>
              <a:schemeClr val="tx1"/>
            </a:solidFill>
            <a:ln>
              <a:noFill/>
            </a:ln>
            <a:extLst>
              <a:ext uri="{91240B29-F687-4F45-9708-019B960494DF}">
                <a14:hiddenLine xmlns:a14="http://schemas.microsoft.com/office/drawing/2010/main" w="9525">
                  <a:solidFill>
                    <a:srgbClr xmlns:mc="http://schemas.openxmlformats.org/markup-compatibility/2006" val="000000" mc:Ignorable=""/>
                  </a:solidFill>
                  <a:miter lim="800000"/>
                  <a:headEnd/>
                  <a:tailEnd/>
                </a14:hiddenLine>
              </a:ext>
            </a:extLst>
          </p:spPr>
          <p:txBody>
            <a:bodyPr wrap="none" anchor="ctr"/>
            <a:lstStyle/>
            <a:p>
              <a:endParaRPr lang="en-US">
                <a:latin typeface="Calibri" pitchFamily="34" charset="0"/>
              </a:endParaRPr>
            </a:p>
          </p:txBody>
        </p:sp>
      </p:grpSp>
      <p:sp>
        <p:nvSpPr>
          <p:cNvPr id="15" name="AutoShape 64"/>
          <p:cNvSpPr>
            <a:spLocks noChangeArrowheads="1"/>
          </p:cNvSpPr>
          <p:nvPr/>
        </p:nvSpPr>
        <p:spPr bwMode="auto">
          <a:xfrm>
            <a:off x="398370" y="1675435"/>
            <a:ext cx="3986213" cy="42672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576" y="10800"/>
                </a:moveTo>
                <a:cubicBezTo>
                  <a:pt x="1576" y="15894"/>
                  <a:pt x="5706" y="20024"/>
                  <a:pt x="10800" y="20024"/>
                </a:cubicBezTo>
                <a:cubicBezTo>
                  <a:pt x="15894" y="20024"/>
                  <a:pt x="20024" y="15894"/>
                  <a:pt x="20024" y="10800"/>
                </a:cubicBezTo>
                <a:cubicBezTo>
                  <a:pt x="20024" y="5706"/>
                  <a:pt x="15894" y="1576"/>
                  <a:pt x="10800" y="1576"/>
                </a:cubicBezTo>
                <a:cubicBezTo>
                  <a:pt x="5706" y="1576"/>
                  <a:pt x="1576" y="5706"/>
                  <a:pt x="1576" y="10800"/>
                </a:cubicBezTo>
                <a:close/>
              </a:path>
            </a:pathLst>
          </a:cu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6" name="AutoShape 84"/>
          <p:cNvSpPr>
            <a:spLocks noChangeArrowheads="1"/>
          </p:cNvSpPr>
          <p:nvPr/>
        </p:nvSpPr>
        <p:spPr bwMode="auto">
          <a:xfrm>
            <a:off x="2248807" y="3469560"/>
            <a:ext cx="357308" cy="382494"/>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0800" y="10800"/>
                </a:moveTo>
                <a:cubicBezTo>
                  <a:pt x="10800" y="10800"/>
                  <a:pt x="10800" y="10800"/>
                  <a:pt x="10800" y="10800"/>
                </a:cubicBezTo>
                <a:cubicBezTo>
                  <a:pt x="10800" y="10800"/>
                  <a:pt x="10800" y="10800"/>
                  <a:pt x="10800" y="10800"/>
                </a:cubicBezTo>
                <a:cubicBezTo>
                  <a:pt x="10800" y="10800"/>
                  <a:pt x="10800" y="10800"/>
                  <a:pt x="10800" y="10800"/>
                </a:cubicBezTo>
                <a:cubicBezTo>
                  <a:pt x="10800" y="10800"/>
                  <a:pt x="10800" y="10800"/>
                  <a:pt x="10800" y="10800"/>
                </a:cubicBezTo>
                <a:close/>
              </a:path>
            </a:pathLst>
          </a:custGeom>
          <a:solidFill>
            <a:srgbClr xmlns:mc="http://schemas.openxmlformats.org/markup-compatibility/2006" xmlns:a14="http://schemas.microsoft.com/office/drawing/2010/main" val="FFFF00" mc:Ignorable=""/>
          </a:solidFill>
          <a:ln w="19050">
            <a:solidFill>
              <a:schemeClr val="tx1"/>
            </a:solidFill>
            <a:round/>
            <a:headEnd/>
            <a:tailEnd/>
          </a:ln>
        </p:spPr>
        <p:txBody>
          <a:bodyPr wrap="none" anchor="ctr"/>
          <a:lstStyle/>
          <a:p>
            <a:endParaRPr lang="en-US">
              <a:latin typeface="Calibri" pitchFamily="34" charset="0"/>
            </a:endParaRPr>
          </a:p>
        </p:txBody>
      </p:sp>
      <p:sp>
        <p:nvSpPr>
          <p:cNvPr id="3" name="TextBox 2"/>
          <p:cNvSpPr txBox="1"/>
          <p:nvPr/>
        </p:nvSpPr>
        <p:spPr>
          <a:xfrm>
            <a:off x="4610099" y="1524000"/>
            <a:ext cx="3543301" cy="5755422"/>
          </a:xfrm>
          <a:prstGeom prst="rect">
            <a:avLst/>
          </a:prstGeom>
          <a:noFill/>
        </p:spPr>
        <p:txBody>
          <a:bodyPr wrap="square" rtlCol="0">
            <a:spAutoFit/>
          </a:bodyPr>
          <a:lstStyle/>
          <a:p>
            <a:r>
              <a:rPr lang="en-US" sz="1600" dirty="0" smtClean="0"/>
              <a:t>As the shooter squeezes the trigger and follows-through with the shot he should be aware of where the front sight post or reticule was over the target. This is known as the final focus point.</a:t>
            </a:r>
          </a:p>
          <a:p>
            <a:endParaRPr lang="en-US" sz="1600" dirty="0"/>
          </a:p>
          <a:p>
            <a:r>
              <a:rPr lang="en-US" sz="1600" dirty="0" smtClean="0"/>
              <a:t>Because iron sights offer no magnification, calling a shot and knowing where the final focus point is will give the shooter some idea of where the point of impact might be.</a:t>
            </a:r>
          </a:p>
          <a:p>
            <a:endParaRPr lang="en-US" sz="1600" dirty="0"/>
          </a:p>
          <a:p>
            <a:r>
              <a:rPr lang="en-US" sz="1600" dirty="0" smtClean="0"/>
              <a:t>Getting in to the practice of calling the shot will also emphasize that the shooter concentrate on the front sight post during the trigger squeeze to locate the final focus point – this will help ensure that the sights stay aligned as the trigger is squeezed.</a:t>
            </a:r>
          </a:p>
          <a:p>
            <a:endParaRPr lang="en-US" sz="1600" dirty="0" smtClean="0"/>
          </a:p>
          <a:p>
            <a:endParaRPr lang="en-US" sz="1600" dirty="0" smtClean="0"/>
          </a:p>
          <a:p>
            <a:endParaRPr lang="en-US" sz="1600" dirty="0"/>
          </a:p>
          <a:p>
            <a:endParaRPr lang="en-US" sz="1600" dirty="0"/>
          </a:p>
        </p:txBody>
      </p:sp>
    </p:spTree>
    <p:extLst>
      <p:ext uri="{BB962C8B-B14F-4D97-AF65-F5344CB8AC3E}">
        <p14:creationId xmlns:p14="http://schemas.microsoft.com/office/powerpoint/2010/main" val="17253144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6"/>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gunshot.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5000"/>
            <a:lum/>
          </a:blip>
          <a:srcRect/>
          <a:stretch>
            <a:fillRect l="-54000" r="-54000"/>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13" y="0"/>
            <a:ext cx="958787" cy="1488037"/>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53400" y="76200"/>
            <a:ext cx="916686" cy="1371600"/>
          </a:xfrm>
          <a:prstGeom prst="rect">
            <a:avLst/>
          </a:prstGeom>
        </p:spPr>
      </p:pic>
      <p:sp>
        <p:nvSpPr>
          <p:cNvPr id="21" name="TextBox 20"/>
          <p:cNvSpPr txBox="1"/>
          <p:nvPr/>
        </p:nvSpPr>
        <p:spPr>
          <a:xfrm>
            <a:off x="1717061" y="521468"/>
            <a:ext cx="5763882" cy="584775"/>
          </a:xfrm>
          <a:prstGeom prst="rect">
            <a:avLst/>
          </a:prstGeom>
          <a:noFill/>
        </p:spPr>
        <p:txBody>
          <a:bodyPr wrap="square" rtlCol="0">
            <a:spAutoFit/>
          </a:bodyPr>
          <a:lstStyle/>
          <a:p>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xmlns:mc="http://schemas.openxmlformats.org/markup-compatibility/2006" xmlns:a14="http://schemas.microsoft.com/office/drawing/2010/main" val="000000" mc:Ignorable="">
                      <a:alpha val="40000"/>
                    </a:srgbClr>
                  </a:outerShdw>
                </a:effectLst>
              </a:rPr>
              <a:t>                    Questions?</a:t>
            </a:r>
            <a:endParaRPr lang="en-US" sz="3200" dirty="0"/>
          </a:p>
        </p:txBody>
      </p:sp>
    </p:spTree>
    <p:extLst>
      <p:ext uri="{BB962C8B-B14F-4D97-AF65-F5344CB8AC3E}">
        <p14:creationId xmlns:p14="http://schemas.microsoft.com/office/powerpoint/2010/main" val="3482893498"/>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xmlns:mc="http://schemas.openxmlformats.org/markup-compatibility/2006" xmlns:a14="http://schemas.microsoft.com/office/drawing/2010/main" val="1F497D" mc:Ignorable=""/>
      </a:dk2>
      <a:lt2>
        <a:srgbClr xmlns:mc="http://schemas.openxmlformats.org/markup-compatibility/2006" xmlns:a14="http://schemas.microsoft.com/office/drawing/2010/main" val="EEECE1" mc:Ignorable=""/>
      </a:lt2>
      <a:accent1>
        <a:srgbClr xmlns:mc="http://schemas.openxmlformats.org/markup-compatibility/2006" xmlns:a14="http://schemas.microsoft.com/office/drawing/2010/main" val="4F81BD" mc:Ignorable=""/>
      </a:accent1>
      <a:accent2>
        <a:srgbClr xmlns:mc="http://schemas.openxmlformats.org/markup-compatibility/2006" xmlns:a14="http://schemas.microsoft.com/office/drawing/2010/main" val="C0504D" mc:Ignorable=""/>
      </a:accent2>
      <a:accent3>
        <a:srgbClr xmlns:mc="http://schemas.openxmlformats.org/markup-compatibility/2006" xmlns:a14="http://schemas.microsoft.com/office/drawing/2010/main" val="9BBB59" mc:Ignorable=""/>
      </a:accent3>
      <a:accent4>
        <a:srgbClr xmlns:mc="http://schemas.openxmlformats.org/markup-compatibility/2006" xmlns:a14="http://schemas.microsoft.com/office/drawing/2010/main" val="8064A2" mc:Ignorable=""/>
      </a:accent4>
      <a:accent5>
        <a:srgbClr xmlns:mc="http://schemas.openxmlformats.org/markup-compatibility/2006" xmlns:a14="http://schemas.microsoft.com/office/drawing/2010/main" val="4BACC6" mc:Ignorable=""/>
      </a:accent5>
      <a:accent6>
        <a:srgbClr xmlns:mc="http://schemas.openxmlformats.org/markup-compatibility/2006" xmlns:a14="http://schemas.microsoft.com/office/drawing/2010/main" val="F79646" mc:Ignorable=""/>
      </a:accent6>
      <a:hlink>
        <a:srgbClr xmlns:mc="http://schemas.openxmlformats.org/markup-compatibility/2006" xmlns:a14="http://schemas.microsoft.com/office/drawing/2010/main" val="0000FF" mc:Ignorable=""/>
      </a:hlink>
      <a:folHlink>
        <a:srgbClr xmlns:mc="http://schemas.openxmlformats.org/markup-compatibility/2006" xmlns:a14="http://schemas.microsoft.com/office/drawing/2010/main" val="800080" mc:Ignorabl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xmlns:mc="http://schemas.openxmlformats.org/markup-compatibility/2006" xmlns:a14="http://schemas.microsoft.com/office/drawing/2010/main" val="000000" mc:Ignorable="">
                <a:alpha val="38000"/>
              </a:srgbClr>
            </a:outerShdw>
          </a:effectLst>
        </a:effectStyle>
        <a:effectStyle>
          <a:effectLst>
            <a:outerShdw blurRad="40000" dist="23000" dir="5400000" rotWithShape="0">
              <a:srgbClr xmlns:mc="http://schemas.openxmlformats.org/markup-compatibility/2006" xmlns:a14="http://schemas.microsoft.com/office/drawing/2010/main" val="000000" mc:Ignorable="">
                <a:alpha val="35000"/>
              </a:srgbClr>
            </a:outerShdw>
          </a:effectLst>
        </a:effectStyle>
        <a:effectStyle>
          <a:effectLst>
            <a:outerShdw blurRad="40000" dist="23000" dir="5400000" rotWithShape="0">
              <a:srgbClr xmlns:mc="http://schemas.openxmlformats.org/markup-compatibility/2006" xmlns:a14="http://schemas.microsoft.com/office/drawing/2010/main" val="000000" mc:Ignorable="">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xmlns:mc="http://schemas.openxmlformats.org/markup-compatibility/2006" xmlns:a14="http://schemas.microsoft.com/office/drawing/2010/main" val="1F497D" mc:Ignorable=""/>
      </a:dk2>
      <a:lt2>
        <a:srgbClr xmlns:mc="http://schemas.openxmlformats.org/markup-compatibility/2006" xmlns:a14="http://schemas.microsoft.com/office/drawing/2010/main" val="EEECE1" mc:Ignorable=""/>
      </a:lt2>
      <a:accent1>
        <a:srgbClr xmlns:mc="http://schemas.openxmlformats.org/markup-compatibility/2006" xmlns:a14="http://schemas.microsoft.com/office/drawing/2010/main" val="4F81BD" mc:Ignorable=""/>
      </a:accent1>
      <a:accent2>
        <a:srgbClr xmlns:mc="http://schemas.openxmlformats.org/markup-compatibility/2006" xmlns:a14="http://schemas.microsoft.com/office/drawing/2010/main" val="C0504D" mc:Ignorable=""/>
      </a:accent2>
      <a:accent3>
        <a:srgbClr xmlns:mc="http://schemas.openxmlformats.org/markup-compatibility/2006" xmlns:a14="http://schemas.microsoft.com/office/drawing/2010/main" val="9BBB59" mc:Ignorable=""/>
      </a:accent3>
      <a:accent4>
        <a:srgbClr xmlns:mc="http://schemas.openxmlformats.org/markup-compatibility/2006" xmlns:a14="http://schemas.microsoft.com/office/drawing/2010/main" val="8064A2" mc:Ignorable=""/>
      </a:accent4>
      <a:accent5>
        <a:srgbClr xmlns:mc="http://schemas.openxmlformats.org/markup-compatibility/2006" xmlns:a14="http://schemas.microsoft.com/office/drawing/2010/main" val="4BACC6" mc:Ignorable=""/>
      </a:accent5>
      <a:accent6>
        <a:srgbClr xmlns:mc="http://schemas.openxmlformats.org/markup-compatibility/2006" xmlns:a14="http://schemas.microsoft.com/office/drawing/2010/main" val="F79646" mc:Ignorable=""/>
      </a:accent6>
      <a:hlink>
        <a:srgbClr xmlns:mc="http://schemas.openxmlformats.org/markup-compatibility/2006" xmlns:a14="http://schemas.microsoft.com/office/drawing/2010/main" val="0000FF" mc:Ignorable=""/>
      </a:hlink>
      <a:folHlink>
        <a:srgbClr xmlns:mc="http://schemas.openxmlformats.org/markup-compatibility/2006" xmlns:a14="http://schemas.microsoft.com/office/drawing/2010/main" val="800080" mc:Ignorabl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xmlns:mc="http://schemas.openxmlformats.org/markup-compatibility/2006" xmlns:a14="http://schemas.microsoft.com/office/drawing/2010/main" val="000000" mc:Ignorable="">
                <a:alpha val="38000"/>
              </a:srgbClr>
            </a:outerShdw>
          </a:effectLst>
        </a:effectStyle>
        <a:effectStyle>
          <a:effectLst>
            <a:outerShdw blurRad="40000" dist="23000" dir="5400000" rotWithShape="0">
              <a:srgbClr xmlns:mc="http://schemas.openxmlformats.org/markup-compatibility/2006" xmlns:a14="http://schemas.microsoft.com/office/drawing/2010/main" val="000000" mc:Ignorable="">
                <a:alpha val="35000"/>
              </a:srgbClr>
            </a:outerShdw>
          </a:effectLst>
        </a:effectStyle>
        <a:effectStyle>
          <a:effectLst>
            <a:outerShdw blurRad="40000" dist="23000" dir="5400000" rotWithShape="0">
              <a:srgbClr xmlns:mc="http://schemas.openxmlformats.org/markup-compatibility/2006" xmlns:a14="http://schemas.microsoft.com/office/drawing/2010/main" val="000000" mc:Ignorable="">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4308</TotalTime>
  <Words>4433</Words>
  <Application>Microsoft Office PowerPoint</Application>
  <PresentationFormat>On-screen Show (4:3)</PresentationFormat>
  <Paragraphs>281</Paragraphs>
  <Slides>46</Slides>
  <Notes>8</Notes>
  <HiddenSlides>0</HiddenSlides>
  <MMClips>1</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Marksmanship Fundamentals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Marksmanship Fundamentals</dc:title>
  <dc:creator>Lars Reichenbach</dc:creator>
  <cp:lastModifiedBy>Lars Reichenbach</cp:lastModifiedBy>
  <cp:revision>171</cp:revision>
  <dcterms:created xsi:type="dcterms:W3CDTF">2010-06-28T03:52:24Z</dcterms:created>
  <dcterms:modified xsi:type="dcterms:W3CDTF">2010-07-01T22:59:37Z</dcterms:modified>
</cp:coreProperties>
</file>