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4" r:id="rId5"/>
    <p:sldId id="261" r:id="rId6"/>
    <p:sldId id="262" r:id="rId7"/>
    <p:sldId id="263" r:id="rId8"/>
    <p:sldId id="260" r:id="rId9"/>
  </p:sldIdLst>
  <p:sldSz cx="6858000" cy="9144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A5DA406-4FA0-411F-81A9-981DF91DAB2A}">
          <p14:sldIdLst>
            <p14:sldId id="256"/>
            <p14:sldId id="257"/>
            <p14:sldId id="258"/>
            <p14:sldId id="264"/>
            <p14:sldId id="261"/>
            <p14:sldId id="262"/>
            <p14:sldId id="263"/>
            <p14:sldId id="260"/>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p:scale>
          <a:sx n="100" d="100"/>
          <a:sy n="100" d="100"/>
        </p:scale>
        <p:origin x="-1152" y="2664"/>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70"/>
            <a:ext cx="5829300" cy="1960033"/>
          </a:xfrm>
        </p:spPr>
        <p:txBody>
          <a:bodyPr/>
          <a:lstStyle/>
          <a:p>
            <a:r>
              <a:rPr lang="en-US" smtClean="0"/>
              <a:t>Click to edit Master title style</a:t>
            </a:r>
            <a:endParaRPr lang="en-US"/>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0026A3C-5EBA-4DF6-9519-F898BFAC4C12}" type="datetimeFigureOut">
              <a:rPr lang="en-US" smtClean="0"/>
              <a:t>9/13/2014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F8C99F-07FF-4723-B7D6-B1FE9B1F13D9}" type="slidenum">
              <a:rPr lang="en-US" smtClean="0"/>
              <a:t>‹#›</a:t>
            </a:fld>
            <a:endParaRPr lang="en-US"/>
          </a:p>
        </p:txBody>
      </p:sp>
    </p:spTree>
    <p:extLst>
      <p:ext uri="{BB962C8B-B14F-4D97-AF65-F5344CB8AC3E}">
        <p14:creationId xmlns:p14="http://schemas.microsoft.com/office/powerpoint/2010/main" val="1716379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Book Antiqua" panose="02040602050305030304"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latin typeface="Book Antiqua" panose="02040602050305030304" pitchFamily="18" charset="0"/>
              </a:defRPr>
            </a:lvl1pPr>
            <a:lvl2pPr>
              <a:defRPr>
                <a:latin typeface="Book Antiqua" panose="02040602050305030304" pitchFamily="18" charset="0"/>
              </a:defRPr>
            </a:lvl2pPr>
            <a:lvl3pPr>
              <a:defRPr>
                <a:latin typeface="Book Antiqua" panose="02040602050305030304" pitchFamily="18" charset="0"/>
              </a:defRPr>
            </a:lvl3pPr>
            <a:lvl4pPr>
              <a:defRPr>
                <a:latin typeface="Book Antiqua" panose="02040602050305030304" pitchFamily="18" charset="0"/>
              </a:defRPr>
            </a:lvl4pPr>
            <a:lvl5pPr>
              <a:defRPr>
                <a:latin typeface="Book Antiqua" panose="02040602050305030304"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60026A3C-5EBA-4DF6-9519-F898BFAC4C12}" type="datetimeFigureOut">
              <a:rPr lang="en-US" smtClean="0"/>
              <a:t>9/13/2014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F8C99F-07FF-4723-B7D6-B1FE9B1F13D9}" type="slidenum">
              <a:rPr lang="en-US" smtClean="0"/>
              <a:t>‹#›</a:t>
            </a:fld>
            <a:endParaRPr lang="en-US"/>
          </a:p>
        </p:txBody>
      </p:sp>
    </p:spTree>
    <p:extLst>
      <p:ext uri="{BB962C8B-B14F-4D97-AF65-F5344CB8AC3E}">
        <p14:creationId xmlns:p14="http://schemas.microsoft.com/office/powerpoint/2010/main" val="39472480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541735" y="3875621"/>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0026A3C-5EBA-4DF6-9519-F898BFAC4C12}" type="datetimeFigureOut">
              <a:rPr lang="en-US" smtClean="0"/>
              <a:t>9/13/2014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F8C99F-07FF-4723-B7D6-B1FE9B1F13D9}" type="slidenum">
              <a:rPr lang="en-US" smtClean="0"/>
              <a:t>‹#›</a:t>
            </a:fld>
            <a:endParaRPr lang="en-US"/>
          </a:p>
        </p:txBody>
      </p:sp>
    </p:spTree>
    <p:extLst>
      <p:ext uri="{BB962C8B-B14F-4D97-AF65-F5344CB8AC3E}">
        <p14:creationId xmlns:p14="http://schemas.microsoft.com/office/powerpoint/2010/main" val="2192991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42900" y="2133604"/>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486150" y="2133604"/>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0026A3C-5EBA-4DF6-9519-F898BFAC4C12}" type="datetimeFigureOut">
              <a:rPr lang="en-US" smtClean="0"/>
              <a:t>9/13/2014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F8C99F-07FF-4723-B7D6-B1FE9B1F13D9}" type="slidenum">
              <a:rPr lang="en-US" smtClean="0"/>
              <a:t>‹#›</a:t>
            </a:fld>
            <a:endParaRPr lang="en-US"/>
          </a:p>
        </p:txBody>
      </p:sp>
    </p:spTree>
    <p:extLst>
      <p:ext uri="{BB962C8B-B14F-4D97-AF65-F5344CB8AC3E}">
        <p14:creationId xmlns:p14="http://schemas.microsoft.com/office/powerpoint/2010/main" val="3232093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42902"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2"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483771"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71"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0026A3C-5EBA-4DF6-9519-F898BFAC4C12}" type="datetimeFigureOut">
              <a:rPr lang="en-US" smtClean="0"/>
              <a:t>9/13/2014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4F8C99F-07FF-4723-B7D6-B1FE9B1F13D9}" type="slidenum">
              <a:rPr lang="en-US" smtClean="0"/>
              <a:t>‹#›</a:t>
            </a:fld>
            <a:endParaRPr lang="en-US"/>
          </a:p>
        </p:txBody>
      </p:sp>
    </p:spTree>
    <p:extLst>
      <p:ext uri="{BB962C8B-B14F-4D97-AF65-F5344CB8AC3E}">
        <p14:creationId xmlns:p14="http://schemas.microsoft.com/office/powerpoint/2010/main" val="62913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0026A3C-5EBA-4DF6-9519-F898BFAC4C12}" type="datetimeFigureOut">
              <a:rPr lang="en-US" smtClean="0"/>
              <a:t>9/13/2014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4F8C99F-07FF-4723-B7D6-B1FE9B1F13D9}" type="slidenum">
              <a:rPr lang="en-US" smtClean="0"/>
              <a:t>‹#›</a:t>
            </a:fld>
            <a:endParaRPr lang="en-US"/>
          </a:p>
        </p:txBody>
      </p:sp>
    </p:spTree>
    <p:extLst>
      <p:ext uri="{BB962C8B-B14F-4D97-AF65-F5344CB8AC3E}">
        <p14:creationId xmlns:p14="http://schemas.microsoft.com/office/powerpoint/2010/main" val="31362839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026A3C-5EBA-4DF6-9519-F898BFAC4C12}" type="datetimeFigureOut">
              <a:rPr lang="en-US" smtClean="0"/>
              <a:t>9/13/2014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4F8C99F-07FF-4723-B7D6-B1FE9B1F13D9}" type="slidenum">
              <a:rPr lang="en-US" smtClean="0"/>
              <a:t>‹#›</a:t>
            </a:fld>
            <a:endParaRPr lang="en-US"/>
          </a:p>
        </p:txBody>
      </p:sp>
    </p:spTree>
    <p:extLst>
      <p:ext uri="{BB962C8B-B14F-4D97-AF65-F5344CB8AC3E}">
        <p14:creationId xmlns:p14="http://schemas.microsoft.com/office/powerpoint/2010/main" val="3518979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2" y="364067"/>
            <a:ext cx="2256235" cy="15494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2681289" y="364070"/>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42902" y="1913470"/>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0026A3C-5EBA-4DF6-9519-F898BFAC4C12}" type="datetimeFigureOut">
              <a:rPr lang="en-US" smtClean="0"/>
              <a:t>9/13/2014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F8C99F-07FF-4723-B7D6-B1FE9B1F13D9}" type="slidenum">
              <a:rPr lang="en-US" smtClean="0"/>
              <a:t>‹#›</a:t>
            </a:fld>
            <a:endParaRPr lang="en-US"/>
          </a:p>
        </p:txBody>
      </p:sp>
    </p:spTree>
    <p:extLst>
      <p:ext uri="{BB962C8B-B14F-4D97-AF65-F5344CB8AC3E}">
        <p14:creationId xmlns:p14="http://schemas.microsoft.com/office/powerpoint/2010/main" val="2399576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1"/>
            <a:ext cx="4114800" cy="755651"/>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344216" y="7156452"/>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0026A3C-5EBA-4DF6-9519-F898BFAC4C12}" type="datetimeFigureOut">
              <a:rPr lang="en-US" smtClean="0"/>
              <a:t>9/13/2014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F8C99F-07FF-4723-B7D6-B1FE9B1F13D9}" type="slidenum">
              <a:rPr lang="en-US" smtClean="0"/>
              <a:t>‹#›</a:t>
            </a:fld>
            <a:endParaRPr lang="en-US"/>
          </a:p>
        </p:txBody>
      </p:sp>
    </p:spTree>
    <p:extLst>
      <p:ext uri="{BB962C8B-B14F-4D97-AF65-F5344CB8AC3E}">
        <p14:creationId xmlns:p14="http://schemas.microsoft.com/office/powerpoint/2010/main" val="3081931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0026A3C-5EBA-4DF6-9519-F898BFAC4C12}" type="datetimeFigureOut">
              <a:rPr lang="en-US" smtClean="0"/>
              <a:t>9/13/2014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F8C99F-07FF-4723-B7D6-B1FE9B1F13D9}" type="slidenum">
              <a:rPr lang="en-US" smtClean="0"/>
              <a:t>‹#›</a:t>
            </a:fld>
            <a:endParaRPr lang="en-US"/>
          </a:p>
        </p:txBody>
      </p:sp>
    </p:spTree>
    <p:extLst>
      <p:ext uri="{BB962C8B-B14F-4D97-AF65-F5344CB8AC3E}">
        <p14:creationId xmlns:p14="http://schemas.microsoft.com/office/powerpoint/2010/main" val="7033296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8"/>
            <a:ext cx="1543050" cy="780203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42900" y="366188"/>
            <a:ext cx="4514850" cy="78020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0026A3C-5EBA-4DF6-9519-F898BFAC4C12}" type="datetimeFigureOut">
              <a:rPr lang="en-US" smtClean="0"/>
              <a:t>9/13/2014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F8C99F-07FF-4723-B7D6-B1FE9B1F13D9}" type="slidenum">
              <a:rPr lang="en-US" smtClean="0"/>
              <a:t>‹#›</a:t>
            </a:fld>
            <a:endParaRPr lang="en-US"/>
          </a:p>
        </p:txBody>
      </p:sp>
    </p:spTree>
    <p:extLst>
      <p:ext uri="{BB962C8B-B14F-4D97-AF65-F5344CB8AC3E}">
        <p14:creationId xmlns:p14="http://schemas.microsoft.com/office/powerpoint/2010/main" val="3070457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42900" y="2133604"/>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42900" y="8475137"/>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60026A3C-5EBA-4DF6-9519-F898BFAC4C12}" type="datetimeFigureOut">
              <a:rPr lang="en-US" smtClean="0"/>
              <a:t>9/13/2014</a:t>
            </a:fld>
            <a:endParaRPr lang="en-US"/>
          </a:p>
        </p:txBody>
      </p:sp>
      <p:sp>
        <p:nvSpPr>
          <p:cNvPr id="5" name="Footer Placeholder 4"/>
          <p:cNvSpPr>
            <a:spLocks noGrp="1"/>
          </p:cNvSpPr>
          <p:nvPr>
            <p:ph type="ftr" sz="quarter" idx="3"/>
          </p:nvPr>
        </p:nvSpPr>
        <p:spPr>
          <a:xfrm>
            <a:off x="2343150" y="8475137"/>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8475137"/>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64F8C99F-07FF-4723-B7D6-B1FE9B1F13D9}" type="slidenum">
              <a:rPr lang="en-US" smtClean="0"/>
              <a:t>‹#›</a:t>
            </a:fld>
            <a:endParaRPr lang="en-US"/>
          </a:p>
        </p:txBody>
      </p:sp>
    </p:spTree>
    <p:extLst>
      <p:ext uri="{BB962C8B-B14F-4D97-AF65-F5344CB8AC3E}">
        <p14:creationId xmlns:p14="http://schemas.microsoft.com/office/powerpoint/2010/main" val="130778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Book Antiqua" panose="02040602050305030304" pitchFamily="18"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Book Antiqua" panose="02040602050305030304" pitchFamily="18"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Book Antiqua" panose="02040602050305030304" pitchFamily="18"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Book Antiqua" panose="02040602050305030304" pitchFamily="18"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Book Antiqua" panose="02040602050305030304" pitchFamily="18"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Book Antiqua" panose="02040602050305030304" pitchFamily="18"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Appleseed History</a:t>
            </a:r>
            <a:endParaRPr lang="en-US" dirty="0"/>
          </a:p>
        </p:txBody>
      </p:sp>
      <p:sp>
        <p:nvSpPr>
          <p:cNvPr id="3" name="Subtitle 2"/>
          <p:cNvSpPr>
            <a:spLocks noGrp="1"/>
          </p:cNvSpPr>
          <p:nvPr>
            <p:ph type="subTitle" idx="1"/>
          </p:nvPr>
        </p:nvSpPr>
        <p:spPr/>
        <p:txBody>
          <a:bodyPr/>
          <a:lstStyle/>
          <a:p>
            <a:r>
              <a:rPr lang="en-US" dirty="0" smtClean="0"/>
              <a:t>Teaching Materials</a:t>
            </a:r>
            <a:endParaRPr lang="en-US"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885825" y="2362200"/>
            <a:ext cx="8629650" cy="3627755"/>
          </a:xfrm>
          <a:prstGeom prst="rect">
            <a:avLst/>
          </a:prstGeom>
          <a:noFill/>
          <a:ln>
            <a:noFill/>
          </a:ln>
        </p:spPr>
      </p:pic>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857250" y="4572000"/>
            <a:ext cx="8629650" cy="3670300"/>
          </a:xfrm>
          <a:prstGeom prst="rect">
            <a:avLst/>
          </a:prstGeom>
          <a:noFill/>
          <a:ln>
            <a:noFill/>
          </a:ln>
        </p:spPr>
      </p:pic>
    </p:spTree>
    <p:extLst>
      <p:ext uri="{BB962C8B-B14F-4D97-AF65-F5344CB8AC3E}">
        <p14:creationId xmlns:p14="http://schemas.microsoft.com/office/powerpoint/2010/main" val="37792885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152400"/>
            <a:ext cx="6172200" cy="776816"/>
          </a:xfrm>
        </p:spPr>
        <p:txBody>
          <a:bodyPr>
            <a:normAutofit/>
          </a:bodyPr>
          <a:lstStyle/>
          <a:p>
            <a:r>
              <a:rPr lang="en-US" sz="3600" dirty="0" smtClean="0"/>
              <a:t>Big Picture Timeline</a:t>
            </a:r>
            <a:endParaRPr lang="en-US" sz="3600" dirty="0"/>
          </a:p>
        </p:txBody>
      </p:sp>
      <p:grpSp>
        <p:nvGrpSpPr>
          <p:cNvPr id="25" name="Group 24"/>
          <p:cNvGrpSpPr/>
          <p:nvPr/>
        </p:nvGrpSpPr>
        <p:grpSpPr>
          <a:xfrm>
            <a:off x="0" y="1066800"/>
            <a:ext cx="685800" cy="7943850"/>
            <a:chOff x="76200" y="1066800"/>
            <a:chExt cx="914400" cy="7924800"/>
          </a:xfrm>
        </p:grpSpPr>
        <p:sp>
          <p:nvSpPr>
            <p:cNvPr id="11" name="Down Arrow 10"/>
            <p:cNvSpPr/>
            <p:nvPr/>
          </p:nvSpPr>
          <p:spPr>
            <a:xfrm>
              <a:off x="76200" y="1066800"/>
              <a:ext cx="914400" cy="7924800"/>
            </a:xfrm>
            <a:prstGeom prst="downArrow">
              <a:avLst>
                <a:gd name="adj1" fmla="val 100000"/>
                <a:gd name="adj2" fmla="val 54000"/>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3000"/>
                </a:spcAft>
              </a:pPr>
              <a:r>
                <a:rPr lang="en-US" sz="1400" dirty="0" smtClean="0">
                  <a:solidFill>
                    <a:schemeClr val="tx1"/>
                  </a:solidFill>
                </a:rPr>
                <a:t>1763</a:t>
              </a:r>
            </a:p>
            <a:p>
              <a:pPr algn="ctr">
                <a:spcAft>
                  <a:spcPts val="3000"/>
                </a:spcAft>
              </a:pPr>
              <a:r>
                <a:rPr lang="en-US" sz="1400" dirty="0" smtClean="0">
                  <a:solidFill>
                    <a:schemeClr val="tx1"/>
                  </a:solidFill>
                </a:rPr>
                <a:t>1764</a:t>
              </a:r>
            </a:p>
            <a:p>
              <a:pPr algn="ctr">
                <a:spcAft>
                  <a:spcPts val="3000"/>
                </a:spcAft>
              </a:pPr>
              <a:r>
                <a:rPr lang="en-US" sz="1400" dirty="0" smtClean="0">
                  <a:solidFill>
                    <a:schemeClr val="tx1"/>
                  </a:solidFill>
                </a:rPr>
                <a:t>1765</a:t>
              </a:r>
            </a:p>
            <a:p>
              <a:pPr algn="ctr">
                <a:spcAft>
                  <a:spcPts val="3000"/>
                </a:spcAft>
              </a:pPr>
              <a:r>
                <a:rPr lang="en-US" sz="1400" dirty="0" smtClean="0">
                  <a:solidFill>
                    <a:schemeClr val="tx1"/>
                  </a:solidFill>
                </a:rPr>
                <a:t>1766</a:t>
              </a:r>
            </a:p>
            <a:p>
              <a:pPr algn="ctr">
                <a:spcAft>
                  <a:spcPts val="3000"/>
                </a:spcAft>
              </a:pPr>
              <a:r>
                <a:rPr lang="en-US" sz="1400" dirty="0" smtClean="0">
                  <a:solidFill>
                    <a:schemeClr val="tx1"/>
                  </a:solidFill>
                </a:rPr>
                <a:t>1767</a:t>
              </a:r>
            </a:p>
            <a:p>
              <a:pPr algn="ctr">
                <a:spcAft>
                  <a:spcPts val="3000"/>
                </a:spcAft>
              </a:pPr>
              <a:r>
                <a:rPr lang="en-US" sz="1400" dirty="0" smtClean="0">
                  <a:solidFill>
                    <a:schemeClr val="tx1"/>
                  </a:solidFill>
                </a:rPr>
                <a:t>1768</a:t>
              </a:r>
            </a:p>
            <a:p>
              <a:pPr algn="ctr">
                <a:spcAft>
                  <a:spcPts val="3000"/>
                </a:spcAft>
              </a:pPr>
              <a:r>
                <a:rPr lang="en-US" sz="1400" dirty="0" smtClean="0">
                  <a:solidFill>
                    <a:schemeClr val="tx1"/>
                  </a:solidFill>
                </a:rPr>
                <a:t>1769</a:t>
              </a:r>
            </a:p>
            <a:p>
              <a:pPr algn="ctr">
                <a:spcAft>
                  <a:spcPts val="3000"/>
                </a:spcAft>
              </a:pPr>
              <a:r>
                <a:rPr lang="en-US" sz="1400" dirty="0" smtClean="0">
                  <a:solidFill>
                    <a:schemeClr val="tx1"/>
                  </a:solidFill>
                </a:rPr>
                <a:t>1770</a:t>
              </a:r>
            </a:p>
            <a:p>
              <a:pPr algn="ctr">
                <a:spcAft>
                  <a:spcPts val="3000"/>
                </a:spcAft>
              </a:pPr>
              <a:r>
                <a:rPr lang="en-US" sz="1400" dirty="0" smtClean="0">
                  <a:solidFill>
                    <a:schemeClr val="tx1"/>
                  </a:solidFill>
                </a:rPr>
                <a:t>1771</a:t>
              </a:r>
            </a:p>
            <a:p>
              <a:pPr algn="ctr">
                <a:spcAft>
                  <a:spcPts val="3000"/>
                </a:spcAft>
              </a:pPr>
              <a:r>
                <a:rPr lang="en-US" sz="1400" dirty="0" smtClean="0">
                  <a:solidFill>
                    <a:schemeClr val="tx1"/>
                  </a:solidFill>
                </a:rPr>
                <a:t>1772</a:t>
              </a:r>
            </a:p>
            <a:p>
              <a:pPr algn="ctr">
                <a:spcAft>
                  <a:spcPts val="3000"/>
                </a:spcAft>
              </a:pPr>
              <a:r>
                <a:rPr lang="en-US" sz="1400" dirty="0" smtClean="0">
                  <a:solidFill>
                    <a:schemeClr val="tx1"/>
                  </a:solidFill>
                </a:rPr>
                <a:t>1773</a:t>
              </a:r>
            </a:p>
            <a:p>
              <a:pPr algn="ctr">
                <a:spcAft>
                  <a:spcPts val="3000"/>
                </a:spcAft>
              </a:pPr>
              <a:r>
                <a:rPr lang="en-US" sz="1400" dirty="0" smtClean="0">
                  <a:solidFill>
                    <a:schemeClr val="tx1"/>
                  </a:solidFill>
                </a:rPr>
                <a:t>1774</a:t>
              </a:r>
            </a:p>
            <a:p>
              <a:pPr algn="ctr">
                <a:spcAft>
                  <a:spcPts val="3000"/>
                </a:spcAft>
              </a:pPr>
              <a:r>
                <a:rPr lang="en-US" sz="1400" dirty="0" smtClean="0">
                  <a:solidFill>
                    <a:schemeClr val="tx1"/>
                  </a:solidFill>
                </a:rPr>
                <a:t>1775</a:t>
              </a:r>
            </a:p>
          </p:txBody>
        </p:sp>
        <p:cxnSp>
          <p:nvCxnSpPr>
            <p:cNvPr id="13" name="Straight Connector 12"/>
            <p:cNvCxnSpPr/>
            <p:nvPr/>
          </p:nvCxnSpPr>
          <p:spPr>
            <a:xfrm>
              <a:off x="76200" y="1676400"/>
              <a:ext cx="914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76200" y="2286000"/>
              <a:ext cx="914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76200" y="2895600"/>
              <a:ext cx="914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76200" y="3448050"/>
              <a:ext cx="914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76200" y="4038600"/>
              <a:ext cx="914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76200" y="4648200"/>
              <a:ext cx="914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76200" y="5257800"/>
              <a:ext cx="914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76200" y="5867400"/>
              <a:ext cx="914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76200" y="6400800"/>
              <a:ext cx="914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76200" y="7010400"/>
              <a:ext cx="914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76200" y="7620000"/>
              <a:ext cx="914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76200" y="8229600"/>
              <a:ext cx="91440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685800" y="1066800"/>
            <a:ext cx="6020801" cy="400110"/>
          </a:xfrm>
          <a:prstGeom prst="rect">
            <a:avLst/>
          </a:prstGeom>
          <a:noFill/>
        </p:spPr>
        <p:txBody>
          <a:bodyPr wrap="square" rtlCol="0">
            <a:spAutoFit/>
          </a:bodyPr>
          <a:lstStyle/>
          <a:p>
            <a:r>
              <a:rPr lang="en-US" sz="1000" dirty="0" smtClean="0"/>
              <a:t>End of 7 Years’ War. Britain £140 million in debt. 4/5: Sugar </a:t>
            </a:r>
            <a:r>
              <a:rPr lang="en-US" sz="1000" dirty="0"/>
              <a:t>A</a:t>
            </a:r>
            <a:r>
              <a:rPr lang="en-US" sz="1000" dirty="0" smtClean="0"/>
              <a:t>ct imposes taxes on wide range of goods in America and subjects Americans to British Admiralty courts.</a:t>
            </a:r>
            <a:endParaRPr lang="en-US" sz="1000" dirty="0"/>
          </a:p>
        </p:txBody>
      </p:sp>
      <p:sp>
        <p:nvSpPr>
          <p:cNvPr id="27" name="TextBox 26"/>
          <p:cNvSpPr txBox="1"/>
          <p:nvPr/>
        </p:nvSpPr>
        <p:spPr>
          <a:xfrm>
            <a:off x="685800" y="5308684"/>
            <a:ext cx="5043717" cy="253916"/>
          </a:xfrm>
          <a:prstGeom prst="rect">
            <a:avLst/>
          </a:prstGeom>
          <a:noFill/>
        </p:spPr>
        <p:txBody>
          <a:bodyPr wrap="square" rtlCol="0">
            <a:spAutoFit/>
          </a:bodyPr>
          <a:lstStyle/>
          <a:p>
            <a:r>
              <a:rPr lang="en-US" sz="1050" dirty="0" smtClean="0"/>
              <a:t>March 5: Boston Massacre. Sam Adams forces end of military occupation of Boston.</a:t>
            </a:r>
            <a:endParaRPr lang="en-US" sz="1050" dirty="0"/>
          </a:p>
        </p:txBody>
      </p:sp>
      <p:sp>
        <p:nvSpPr>
          <p:cNvPr id="28" name="TextBox 27"/>
          <p:cNvSpPr txBox="1"/>
          <p:nvPr/>
        </p:nvSpPr>
        <p:spPr>
          <a:xfrm>
            <a:off x="685800" y="8229600"/>
            <a:ext cx="5320416" cy="738664"/>
          </a:xfrm>
          <a:prstGeom prst="rect">
            <a:avLst/>
          </a:prstGeom>
          <a:noFill/>
        </p:spPr>
        <p:txBody>
          <a:bodyPr wrap="square" rtlCol="0">
            <a:spAutoFit/>
          </a:bodyPr>
          <a:lstStyle/>
          <a:p>
            <a:r>
              <a:rPr lang="en-US" sz="1050" dirty="0" smtClean="0"/>
              <a:t>2/1: Salem Powder Alarm: foiled by townspeople’s delaying action at drawbridge.</a:t>
            </a:r>
          </a:p>
          <a:p>
            <a:r>
              <a:rPr lang="en-US" sz="1050" dirty="0" smtClean="0"/>
              <a:t>4/19: Start of Revolutionary War</a:t>
            </a:r>
          </a:p>
          <a:p>
            <a:r>
              <a:rPr lang="en-US" sz="1050" dirty="0" smtClean="0"/>
              <a:t>6/13: Battle of Bunker Hill – a draw. Siege of Boston begins</a:t>
            </a:r>
          </a:p>
          <a:p>
            <a:r>
              <a:rPr lang="en-US" sz="1050" dirty="0" smtClean="0"/>
              <a:t>10/  : Americans take Ft. Ticonderoga, move cannon to Boston. 3/76 British leave Boston</a:t>
            </a:r>
            <a:endParaRPr lang="en-US" sz="1050" dirty="0"/>
          </a:p>
        </p:txBody>
      </p:sp>
      <p:sp>
        <p:nvSpPr>
          <p:cNvPr id="29" name="TextBox 28"/>
          <p:cNvSpPr txBox="1"/>
          <p:nvPr/>
        </p:nvSpPr>
        <p:spPr>
          <a:xfrm>
            <a:off x="685800" y="1694022"/>
            <a:ext cx="6020804" cy="400110"/>
          </a:xfrm>
          <a:prstGeom prst="rect">
            <a:avLst/>
          </a:prstGeom>
          <a:noFill/>
        </p:spPr>
        <p:txBody>
          <a:bodyPr wrap="square" rtlCol="0">
            <a:spAutoFit/>
          </a:bodyPr>
          <a:lstStyle/>
          <a:p>
            <a:r>
              <a:rPr lang="en-US" sz="1000" dirty="0" smtClean="0"/>
              <a:t>Protests and boycott over Sugar Act. Sam Adams calls for colonial congress, publishes statement of colonial rights.</a:t>
            </a:r>
            <a:endParaRPr lang="en-US" sz="1000" dirty="0"/>
          </a:p>
        </p:txBody>
      </p:sp>
      <p:sp>
        <p:nvSpPr>
          <p:cNvPr id="30" name="TextBox 29"/>
          <p:cNvSpPr txBox="1"/>
          <p:nvPr/>
        </p:nvSpPr>
        <p:spPr>
          <a:xfrm>
            <a:off x="685800" y="2321245"/>
            <a:ext cx="5973179" cy="400110"/>
          </a:xfrm>
          <a:prstGeom prst="rect">
            <a:avLst/>
          </a:prstGeom>
          <a:noFill/>
        </p:spPr>
        <p:txBody>
          <a:bodyPr wrap="square" rtlCol="0">
            <a:spAutoFit/>
          </a:bodyPr>
          <a:lstStyle/>
          <a:p>
            <a:r>
              <a:rPr lang="en-US" sz="1000" dirty="0" smtClean="0"/>
              <a:t>Stamp Act passed by Parliament. Stamp Act Congress unites colonies in opposition</a:t>
            </a:r>
            <a:r>
              <a:rPr lang="en-US" sz="1000" dirty="0" smtClean="0"/>
              <a:t>. In August, Bostonians hang in effigy a Stamp agent.</a:t>
            </a:r>
            <a:endParaRPr lang="en-US" sz="1000" dirty="0"/>
          </a:p>
        </p:txBody>
      </p:sp>
      <p:sp>
        <p:nvSpPr>
          <p:cNvPr id="31" name="TextBox 30"/>
          <p:cNvSpPr txBox="1"/>
          <p:nvPr/>
        </p:nvSpPr>
        <p:spPr>
          <a:xfrm>
            <a:off x="685800" y="2915601"/>
            <a:ext cx="6071914" cy="400110"/>
          </a:xfrm>
          <a:prstGeom prst="rect">
            <a:avLst/>
          </a:prstGeom>
          <a:noFill/>
        </p:spPr>
        <p:txBody>
          <a:bodyPr wrap="square" rtlCol="0">
            <a:spAutoFit/>
          </a:bodyPr>
          <a:lstStyle/>
          <a:p>
            <a:r>
              <a:rPr lang="en-US" sz="1000" dirty="0" smtClean="0"/>
              <a:t>Stamp Act repealed; not one stamp issued. Troops stationed in New York City. Townshend Acts passed in June, raising taxes on wide range of products and putting judges and governors on king’s payroll.</a:t>
            </a:r>
            <a:endParaRPr lang="en-US" sz="1000" dirty="0"/>
          </a:p>
        </p:txBody>
      </p:sp>
      <p:sp>
        <p:nvSpPr>
          <p:cNvPr id="32" name="TextBox 31"/>
          <p:cNvSpPr txBox="1"/>
          <p:nvPr/>
        </p:nvSpPr>
        <p:spPr>
          <a:xfrm>
            <a:off x="685800" y="6410325"/>
            <a:ext cx="4191554" cy="253916"/>
          </a:xfrm>
          <a:prstGeom prst="rect">
            <a:avLst/>
          </a:prstGeom>
          <a:noFill/>
        </p:spPr>
        <p:txBody>
          <a:bodyPr wrap="square" rtlCol="0">
            <a:spAutoFit/>
          </a:bodyPr>
          <a:lstStyle/>
          <a:p>
            <a:r>
              <a:rPr lang="en-US" sz="1050" dirty="0" smtClean="0"/>
              <a:t>Adams creates Committees of Correspondence throughout colonies. </a:t>
            </a:r>
            <a:endParaRPr lang="en-US" sz="1050" dirty="0"/>
          </a:p>
        </p:txBody>
      </p:sp>
      <p:sp>
        <p:nvSpPr>
          <p:cNvPr id="33" name="TextBox 32"/>
          <p:cNvSpPr txBox="1"/>
          <p:nvPr/>
        </p:nvSpPr>
        <p:spPr>
          <a:xfrm>
            <a:off x="685800" y="7010402"/>
            <a:ext cx="6136752" cy="400110"/>
          </a:xfrm>
          <a:prstGeom prst="rect">
            <a:avLst/>
          </a:prstGeom>
          <a:noFill/>
        </p:spPr>
        <p:txBody>
          <a:bodyPr wrap="square" rtlCol="0">
            <a:spAutoFit/>
          </a:bodyPr>
          <a:lstStyle>
            <a:defPPr>
              <a:defRPr lang="en-US"/>
            </a:defPPr>
            <a:lvl1pPr>
              <a:defRPr sz="1000"/>
            </a:lvl1pPr>
          </a:lstStyle>
          <a:p>
            <a:r>
              <a:rPr lang="en-US" dirty="0"/>
              <a:t>Tea Act imposes small tax on tea with discounted price as ploy to get Americans to accept Parliament’s </a:t>
            </a:r>
            <a:r>
              <a:rPr lang="en-US" dirty="0" smtClean="0"/>
              <a:t>authority</a:t>
            </a:r>
            <a:r>
              <a:rPr lang="en-US" dirty="0"/>
              <a:t> </a:t>
            </a:r>
            <a:r>
              <a:rPr lang="en-US" dirty="0" smtClean="0"/>
              <a:t>to tax </a:t>
            </a:r>
            <a:r>
              <a:rPr lang="en-US" dirty="0" smtClean="0"/>
              <a:t>them. 12/16</a:t>
            </a:r>
            <a:r>
              <a:rPr lang="en-US" dirty="0" smtClean="0"/>
              <a:t>: </a:t>
            </a:r>
            <a:r>
              <a:rPr lang="en-US" dirty="0"/>
              <a:t>Boston Tea Party </a:t>
            </a:r>
          </a:p>
        </p:txBody>
      </p:sp>
      <p:sp>
        <p:nvSpPr>
          <p:cNvPr id="34" name="TextBox 33"/>
          <p:cNvSpPr txBox="1"/>
          <p:nvPr/>
        </p:nvSpPr>
        <p:spPr>
          <a:xfrm>
            <a:off x="685800" y="4020981"/>
            <a:ext cx="6136752" cy="553998"/>
          </a:xfrm>
          <a:prstGeom prst="rect">
            <a:avLst/>
          </a:prstGeom>
          <a:noFill/>
        </p:spPr>
        <p:txBody>
          <a:bodyPr wrap="square" rtlCol="0">
            <a:spAutoFit/>
          </a:bodyPr>
          <a:lstStyle/>
          <a:p>
            <a:r>
              <a:rPr lang="en-US" sz="1000" dirty="0" smtClean="0"/>
              <a:t>“True Sentiments of America” published. Colonies boycott all British goods. Adams initiates Circular Letter among colonies, endorsed by CT, NH, NJ, and VA. British begin military occupation of Boston. Troops “impress” Bostonians to serve in navy.</a:t>
            </a:r>
            <a:endParaRPr lang="en-US" sz="1000" dirty="0"/>
          </a:p>
        </p:txBody>
      </p:sp>
      <p:sp>
        <p:nvSpPr>
          <p:cNvPr id="35" name="TextBox 34"/>
          <p:cNvSpPr txBox="1"/>
          <p:nvPr/>
        </p:nvSpPr>
        <p:spPr>
          <a:xfrm>
            <a:off x="685800" y="7600889"/>
            <a:ext cx="6186846" cy="553998"/>
          </a:xfrm>
          <a:prstGeom prst="rect">
            <a:avLst/>
          </a:prstGeom>
          <a:noFill/>
        </p:spPr>
        <p:txBody>
          <a:bodyPr wrap="square" rtlCol="0">
            <a:spAutoFit/>
          </a:bodyPr>
          <a:lstStyle/>
          <a:p>
            <a:r>
              <a:rPr lang="en-US" sz="1000" dirty="0" smtClean="0"/>
              <a:t>“Coercive Acts” passed. Gen. Gage made Governor of Massachusetts, determined to disarm Americans.</a:t>
            </a:r>
          </a:p>
          <a:p>
            <a:r>
              <a:rPr lang="en-US" sz="1000" dirty="0" smtClean="0"/>
              <a:t>Congress passes Suffolk Resolves to ignore Coercive Acts, train militia, withhold taxes from royal government.</a:t>
            </a:r>
          </a:p>
          <a:p>
            <a:r>
              <a:rPr lang="en-US" sz="1000" dirty="0" smtClean="0"/>
              <a:t>9/1: Gage’s Cambridge Powder Raid succeeds without opposition. 12/14: Portsmouth Powder Alarm foiled.</a:t>
            </a:r>
            <a:endParaRPr lang="en-US" sz="1000" dirty="0"/>
          </a:p>
        </p:txBody>
      </p:sp>
      <p:sp>
        <p:nvSpPr>
          <p:cNvPr id="36" name="TextBox 35"/>
          <p:cNvSpPr txBox="1"/>
          <p:nvPr/>
        </p:nvSpPr>
        <p:spPr>
          <a:xfrm>
            <a:off x="685800" y="3469122"/>
            <a:ext cx="6071914" cy="400110"/>
          </a:xfrm>
          <a:prstGeom prst="rect">
            <a:avLst/>
          </a:prstGeom>
          <a:noFill/>
        </p:spPr>
        <p:txBody>
          <a:bodyPr wrap="square" rtlCol="0">
            <a:spAutoFit/>
          </a:bodyPr>
          <a:lstStyle/>
          <a:p>
            <a:r>
              <a:rPr lang="en-US" sz="1000" dirty="0" smtClean="0"/>
              <a:t>Townshend Acts: duties on wide range of goods, “writs-of-assistance” warrants, judges and governors paid directly by England. Boycott widened. Parliament dissolves New York assembly.</a:t>
            </a:r>
            <a:endParaRPr lang="en-US" sz="1000" dirty="0"/>
          </a:p>
        </p:txBody>
      </p:sp>
    </p:spTree>
    <p:extLst>
      <p:ext uri="{BB962C8B-B14F-4D97-AF65-F5344CB8AC3E}">
        <p14:creationId xmlns:p14="http://schemas.microsoft.com/office/powerpoint/2010/main" val="3413941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152400"/>
            <a:ext cx="6172200" cy="838200"/>
          </a:xfrm>
        </p:spPr>
        <p:txBody>
          <a:bodyPr>
            <a:normAutofit/>
          </a:bodyPr>
          <a:lstStyle/>
          <a:p>
            <a:r>
              <a:rPr lang="en-US" sz="3600" dirty="0" smtClean="0"/>
              <a:t>April 19, 1775 Timeline</a:t>
            </a:r>
            <a:endParaRPr lang="en-US" sz="3600" dirty="0"/>
          </a:p>
        </p:txBody>
      </p:sp>
      <p:sp>
        <p:nvSpPr>
          <p:cNvPr id="4" name="Down Arrow 3"/>
          <p:cNvSpPr/>
          <p:nvPr/>
        </p:nvSpPr>
        <p:spPr>
          <a:xfrm>
            <a:off x="609601" y="990602"/>
            <a:ext cx="762000" cy="7610475"/>
          </a:xfrm>
          <a:prstGeom prst="downArrow">
            <a:avLst>
              <a:gd name="adj1" fmla="val 100000"/>
              <a:gd name="adj2" fmla="val 54000"/>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tabLst>
                <a:tab pos="514350" algn="dec"/>
              </a:tabLst>
            </a:pPr>
            <a:endParaRPr lang="en-US" sz="1100" dirty="0" smtClean="0">
              <a:solidFill>
                <a:schemeClr val="tx1"/>
              </a:solidFill>
            </a:endParaRPr>
          </a:p>
          <a:p>
            <a:pPr algn="ctr">
              <a:spcAft>
                <a:spcPts val="1200"/>
              </a:spcAft>
              <a:tabLst>
                <a:tab pos="514350" algn="dec"/>
              </a:tabLst>
            </a:pPr>
            <a:r>
              <a:rPr lang="en-US" sz="1100" dirty="0" smtClean="0">
                <a:solidFill>
                  <a:schemeClr val="tx1"/>
                </a:solidFill>
              </a:rPr>
              <a:t>Daytime</a:t>
            </a:r>
            <a:endParaRPr lang="en-US" sz="1100" dirty="0">
              <a:solidFill>
                <a:schemeClr val="tx1"/>
              </a:solidFill>
            </a:endParaRPr>
          </a:p>
          <a:p>
            <a:pPr algn="ctr">
              <a:spcAft>
                <a:spcPts val="1200"/>
              </a:spcAft>
              <a:tabLst>
                <a:tab pos="514350" algn="dec"/>
              </a:tabLst>
            </a:pPr>
            <a:r>
              <a:rPr lang="en-US" sz="1100" dirty="0" smtClean="0">
                <a:solidFill>
                  <a:schemeClr val="tx1"/>
                </a:solidFill>
              </a:rPr>
              <a:t>9:00 pm</a:t>
            </a:r>
          </a:p>
          <a:p>
            <a:pPr algn="ctr">
              <a:spcAft>
                <a:spcPts val="1200"/>
              </a:spcAft>
              <a:tabLst>
                <a:tab pos="514350" algn="dec"/>
              </a:tabLst>
            </a:pPr>
            <a:r>
              <a:rPr lang="en-US" sz="1100" dirty="0" smtClean="0">
                <a:solidFill>
                  <a:schemeClr val="tx1"/>
                </a:solidFill>
              </a:rPr>
              <a:t>10:00</a:t>
            </a:r>
          </a:p>
          <a:p>
            <a:pPr algn="ctr">
              <a:spcAft>
                <a:spcPts val="1200"/>
              </a:spcAft>
              <a:tabLst>
                <a:tab pos="514350" algn="dec"/>
              </a:tabLst>
            </a:pPr>
            <a:r>
              <a:rPr lang="en-US" sz="1100" dirty="0" smtClean="0">
                <a:solidFill>
                  <a:schemeClr val="tx1"/>
                </a:solidFill>
              </a:rPr>
              <a:t>11: 00</a:t>
            </a:r>
          </a:p>
          <a:p>
            <a:pPr algn="ctr">
              <a:spcAft>
                <a:spcPts val="1200"/>
              </a:spcAft>
              <a:tabLst>
                <a:tab pos="514350" algn="dec"/>
              </a:tabLst>
            </a:pPr>
            <a:r>
              <a:rPr lang="en-US" sz="1100" dirty="0" smtClean="0">
                <a:solidFill>
                  <a:schemeClr val="tx1"/>
                </a:solidFill>
              </a:rPr>
              <a:t>12:00 am</a:t>
            </a:r>
          </a:p>
          <a:p>
            <a:pPr algn="ctr">
              <a:spcAft>
                <a:spcPts val="1200"/>
              </a:spcAft>
              <a:tabLst>
                <a:tab pos="514350" algn="dec"/>
              </a:tabLst>
            </a:pPr>
            <a:r>
              <a:rPr lang="en-US" sz="1100" dirty="0" smtClean="0">
                <a:solidFill>
                  <a:schemeClr val="tx1"/>
                </a:solidFill>
              </a:rPr>
              <a:t>1:00</a:t>
            </a:r>
          </a:p>
          <a:p>
            <a:pPr algn="ctr">
              <a:spcAft>
                <a:spcPts val="1200"/>
              </a:spcAft>
              <a:tabLst>
                <a:tab pos="514350" algn="dec"/>
              </a:tabLst>
            </a:pPr>
            <a:r>
              <a:rPr lang="en-US" sz="1100" dirty="0" smtClean="0">
                <a:solidFill>
                  <a:schemeClr val="tx1"/>
                </a:solidFill>
              </a:rPr>
              <a:t>2:00</a:t>
            </a:r>
          </a:p>
          <a:p>
            <a:pPr algn="ctr">
              <a:spcAft>
                <a:spcPts val="1200"/>
              </a:spcAft>
              <a:tabLst>
                <a:tab pos="514350" algn="dec"/>
              </a:tabLst>
            </a:pPr>
            <a:r>
              <a:rPr lang="en-US" sz="1100" dirty="0" smtClean="0">
                <a:solidFill>
                  <a:schemeClr val="tx1"/>
                </a:solidFill>
              </a:rPr>
              <a:t>3:00</a:t>
            </a:r>
          </a:p>
          <a:p>
            <a:pPr algn="ctr">
              <a:spcAft>
                <a:spcPts val="1200"/>
              </a:spcAft>
              <a:tabLst>
                <a:tab pos="514350" algn="dec"/>
              </a:tabLst>
            </a:pPr>
            <a:r>
              <a:rPr lang="en-US" sz="1100" dirty="0" smtClean="0">
                <a:solidFill>
                  <a:schemeClr val="tx1"/>
                </a:solidFill>
              </a:rPr>
              <a:t>4:00</a:t>
            </a:r>
          </a:p>
          <a:p>
            <a:pPr algn="ctr">
              <a:spcAft>
                <a:spcPts val="1200"/>
              </a:spcAft>
              <a:tabLst>
                <a:tab pos="514350" algn="dec"/>
              </a:tabLst>
            </a:pPr>
            <a:r>
              <a:rPr lang="en-US" sz="1100" dirty="0" smtClean="0">
                <a:solidFill>
                  <a:schemeClr val="tx1"/>
                </a:solidFill>
              </a:rPr>
              <a:t>5:00</a:t>
            </a:r>
          </a:p>
          <a:p>
            <a:pPr algn="ctr">
              <a:spcAft>
                <a:spcPts val="1200"/>
              </a:spcAft>
              <a:tabLst>
                <a:tab pos="514350" algn="dec"/>
              </a:tabLst>
            </a:pPr>
            <a:r>
              <a:rPr lang="en-US" sz="1100" dirty="0" smtClean="0">
                <a:solidFill>
                  <a:schemeClr val="tx1"/>
                </a:solidFill>
              </a:rPr>
              <a:t>6:00</a:t>
            </a:r>
          </a:p>
          <a:p>
            <a:pPr algn="ctr">
              <a:spcAft>
                <a:spcPts val="1200"/>
              </a:spcAft>
              <a:tabLst>
                <a:tab pos="514350" algn="dec"/>
              </a:tabLst>
            </a:pPr>
            <a:r>
              <a:rPr lang="en-US" sz="1100" dirty="0" smtClean="0">
                <a:solidFill>
                  <a:schemeClr val="tx1"/>
                </a:solidFill>
              </a:rPr>
              <a:t>7:00</a:t>
            </a:r>
          </a:p>
          <a:p>
            <a:pPr algn="ctr">
              <a:spcAft>
                <a:spcPts val="1200"/>
              </a:spcAft>
              <a:tabLst>
                <a:tab pos="514350" algn="dec"/>
              </a:tabLst>
            </a:pPr>
            <a:r>
              <a:rPr lang="en-US" sz="1100" dirty="0" smtClean="0">
                <a:solidFill>
                  <a:schemeClr val="tx1"/>
                </a:solidFill>
              </a:rPr>
              <a:t>8:00</a:t>
            </a:r>
          </a:p>
          <a:p>
            <a:pPr algn="ctr">
              <a:spcAft>
                <a:spcPts val="1200"/>
              </a:spcAft>
              <a:tabLst>
                <a:tab pos="514350" algn="dec"/>
              </a:tabLst>
            </a:pPr>
            <a:r>
              <a:rPr lang="en-US" sz="1100" dirty="0" smtClean="0">
                <a:solidFill>
                  <a:schemeClr val="tx1"/>
                </a:solidFill>
              </a:rPr>
              <a:t>9:00</a:t>
            </a:r>
          </a:p>
          <a:p>
            <a:pPr algn="ctr">
              <a:spcAft>
                <a:spcPts val="1200"/>
              </a:spcAft>
              <a:tabLst>
                <a:tab pos="514350" algn="dec"/>
              </a:tabLst>
            </a:pPr>
            <a:r>
              <a:rPr lang="en-US" sz="1100" dirty="0" smtClean="0">
                <a:solidFill>
                  <a:schemeClr val="tx1"/>
                </a:solidFill>
              </a:rPr>
              <a:t>10:00</a:t>
            </a:r>
          </a:p>
          <a:p>
            <a:pPr algn="ctr">
              <a:spcAft>
                <a:spcPts val="1200"/>
              </a:spcAft>
              <a:tabLst>
                <a:tab pos="514350" algn="dec"/>
              </a:tabLst>
            </a:pPr>
            <a:r>
              <a:rPr lang="en-US" sz="1100" dirty="0" smtClean="0">
                <a:solidFill>
                  <a:schemeClr val="tx1"/>
                </a:solidFill>
              </a:rPr>
              <a:t>11:00</a:t>
            </a:r>
          </a:p>
          <a:p>
            <a:pPr algn="ctr">
              <a:spcAft>
                <a:spcPts val="1200"/>
              </a:spcAft>
              <a:tabLst>
                <a:tab pos="514350" algn="dec"/>
              </a:tabLst>
            </a:pPr>
            <a:r>
              <a:rPr lang="en-US" sz="1100" dirty="0" smtClean="0">
                <a:solidFill>
                  <a:schemeClr val="tx1"/>
                </a:solidFill>
              </a:rPr>
              <a:t>12:00</a:t>
            </a:r>
          </a:p>
          <a:p>
            <a:pPr algn="ctr">
              <a:spcAft>
                <a:spcPts val="1200"/>
              </a:spcAft>
              <a:tabLst>
                <a:tab pos="514350" algn="dec"/>
              </a:tabLst>
            </a:pPr>
            <a:r>
              <a:rPr lang="en-US" sz="1100" dirty="0" smtClean="0">
                <a:solidFill>
                  <a:schemeClr val="tx1"/>
                </a:solidFill>
              </a:rPr>
              <a:t>1:00 pm</a:t>
            </a:r>
          </a:p>
          <a:p>
            <a:pPr algn="ctr">
              <a:spcAft>
                <a:spcPts val="1200"/>
              </a:spcAft>
              <a:tabLst>
                <a:tab pos="514350" algn="dec"/>
              </a:tabLst>
            </a:pPr>
            <a:r>
              <a:rPr lang="en-US" sz="1100" dirty="0" smtClean="0">
                <a:solidFill>
                  <a:schemeClr val="tx1"/>
                </a:solidFill>
              </a:rPr>
              <a:t>2:00</a:t>
            </a:r>
          </a:p>
          <a:p>
            <a:pPr algn="ctr">
              <a:spcAft>
                <a:spcPts val="1200"/>
              </a:spcAft>
              <a:tabLst>
                <a:tab pos="514350" algn="dec"/>
              </a:tabLst>
            </a:pPr>
            <a:r>
              <a:rPr lang="en-US" sz="1100" dirty="0" smtClean="0">
                <a:solidFill>
                  <a:schemeClr val="tx1"/>
                </a:solidFill>
              </a:rPr>
              <a:t>3:00</a:t>
            </a:r>
          </a:p>
          <a:p>
            <a:pPr algn="ctr">
              <a:spcAft>
                <a:spcPts val="1200"/>
              </a:spcAft>
              <a:tabLst>
                <a:tab pos="514350" algn="dec"/>
              </a:tabLst>
            </a:pPr>
            <a:r>
              <a:rPr lang="en-US" sz="1100" dirty="0" smtClean="0">
                <a:solidFill>
                  <a:schemeClr val="tx1"/>
                </a:solidFill>
              </a:rPr>
              <a:t>4:00</a:t>
            </a:r>
          </a:p>
          <a:p>
            <a:pPr algn="ctr">
              <a:spcAft>
                <a:spcPts val="1200"/>
              </a:spcAft>
              <a:tabLst>
                <a:tab pos="514350" algn="dec"/>
              </a:tabLst>
            </a:pPr>
            <a:r>
              <a:rPr lang="en-US" sz="1100" dirty="0" smtClean="0">
                <a:solidFill>
                  <a:schemeClr val="tx1"/>
                </a:solidFill>
              </a:rPr>
              <a:t>5:00</a:t>
            </a:r>
          </a:p>
          <a:p>
            <a:pPr algn="ctr">
              <a:spcAft>
                <a:spcPts val="1200"/>
              </a:spcAft>
              <a:tabLst>
                <a:tab pos="514350" algn="dec"/>
              </a:tabLst>
            </a:pPr>
            <a:r>
              <a:rPr lang="en-US" sz="1100" dirty="0" smtClean="0">
                <a:solidFill>
                  <a:schemeClr val="tx1"/>
                </a:solidFill>
              </a:rPr>
              <a:t>6:00</a:t>
            </a:r>
          </a:p>
          <a:p>
            <a:pPr algn="ctr">
              <a:spcAft>
                <a:spcPts val="1200"/>
              </a:spcAft>
              <a:tabLst>
                <a:tab pos="514350" algn="dec"/>
              </a:tabLst>
            </a:pPr>
            <a:r>
              <a:rPr lang="en-US" sz="1100" dirty="0" smtClean="0">
                <a:solidFill>
                  <a:schemeClr val="tx1"/>
                </a:solidFill>
              </a:rPr>
              <a:t>7:00</a:t>
            </a:r>
          </a:p>
        </p:txBody>
      </p:sp>
      <p:sp>
        <p:nvSpPr>
          <p:cNvPr id="3" name="Rectangle 2"/>
          <p:cNvSpPr/>
          <p:nvPr/>
        </p:nvSpPr>
        <p:spPr>
          <a:xfrm>
            <a:off x="76203" y="990603"/>
            <a:ext cx="533398" cy="716279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200" dirty="0" smtClean="0">
              <a:solidFill>
                <a:schemeClr val="tx1"/>
              </a:solidFill>
            </a:endParaRPr>
          </a:p>
          <a:p>
            <a:pPr algn="ctr"/>
            <a:r>
              <a:rPr lang="en-US" sz="1200" dirty="0" smtClean="0">
                <a:solidFill>
                  <a:schemeClr val="tx1"/>
                </a:solidFill>
              </a:rPr>
              <a:t>4/18</a:t>
            </a:r>
          </a:p>
          <a:p>
            <a:pPr algn="ctr"/>
            <a:endParaRPr lang="en-US" sz="1200" dirty="0">
              <a:solidFill>
                <a:schemeClr val="tx1"/>
              </a:solidFill>
            </a:endParaRPr>
          </a:p>
          <a:p>
            <a:pPr algn="ctr"/>
            <a:endParaRPr lang="en-US" sz="1200" dirty="0" smtClean="0">
              <a:solidFill>
                <a:schemeClr val="tx1"/>
              </a:solidFill>
            </a:endParaRPr>
          </a:p>
          <a:p>
            <a:pPr algn="ctr"/>
            <a:endParaRPr lang="en-US" sz="1200" dirty="0">
              <a:solidFill>
                <a:schemeClr val="tx1"/>
              </a:solidFill>
            </a:endParaRPr>
          </a:p>
          <a:p>
            <a:pPr algn="ctr"/>
            <a:endParaRPr lang="en-US" sz="1200" smtClean="0">
              <a:solidFill>
                <a:schemeClr val="tx1"/>
              </a:solidFill>
            </a:endParaRPr>
          </a:p>
          <a:p>
            <a:pPr algn="ctr"/>
            <a:endParaRPr lang="en-US" sz="1200" dirty="0" smtClean="0">
              <a:solidFill>
                <a:schemeClr val="tx1"/>
              </a:solidFill>
            </a:endParaRPr>
          </a:p>
          <a:p>
            <a:pPr algn="ctr"/>
            <a:r>
              <a:rPr lang="en-US" sz="1200" dirty="0" smtClean="0">
                <a:solidFill>
                  <a:schemeClr val="tx1"/>
                </a:solidFill>
              </a:rPr>
              <a:t>4/19</a:t>
            </a:r>
            <a:endParaRPr lang="en-US" sz="1200" dirty="0">
              <a:solidFill>
                <a:schemeClr val="tx1"/>
              </a:solidFill>
            </a:endParaRPr>
          </a:p>
        </p:txBody>
      </p:sp>
      <p:cxnSp>
        <p:nvCxnSpPr>
          <p:cNvPr id="7" name="Straight Connector 6"/>
          <p:cNvCxnSpPr/>
          <p:nvPr/>
        </p:nvCxnSpPr>
        <p:spPr>
          <a:xfrm flipH="1">
            <a:off x="76203" y="2286000"/>
            <a:ext cx="1219199"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524000" y="914402"/>
            <a:ext cx="5257800" cy="7617470"/>
          </a:xfrm>
          <a:prstGeom prst="rect">
            <a:avLst/>
          </a:prstGeom>
          <a:noFill/>
        </p:spPr>
        <p:txBody>
          <a:bodyPr wrap="square" rtlCol="0">
            <a:spAutoFit/>
          </a:bodyPr>
          <a:lstStyle/>
          <a:p>
            <a:pPr>
              <a:spcAft>
                <a:spcPts val="1200"/>
              </a:spcAft>
            </a:pPr>
            <a:r>
              <a:rPr lang="en-US" sz="1100" dirty="0" smtClean="0"/>
              <a:t>9:00am: Cannon and powder removed from Concord. Muskets buried at Barrett’s Farm.</a:t>
            </a:r>
            <a:br>
              <a:rPr lang="en-US" sz="1100" dirty="0" smtClean="0"/>
            </a:br>
            <a:r>
              <a:rPr lang="en-US" sz="1100" dirty="0" smtClean="0"/>
              <a:t>Noon: British prepare the longboats. </a:t>
            </a:r>
            <a:r>
              <a:rPr lang="en-US" sz="1100" dirty="0"/>
              <a:t>Dr. Warren gets report from Mrs. Gage detailing the entire British plan. Everyone </a:t>
            </a:r>
            <a:r>
              <a:rPr lang="en-US" sz="1100" dirty="0" smtClean="0"/>
              <a:t>in Boston soon knows everything. </a:t>
            </a:r>
            <a:br>
              <a:rPr lang="en-US" sz="1100" dirty="0" smtClean="0"/>
            </a:br>
            <a:r>
              <a:rPr lang="en-US" sz="1100" dirty="0" smtClean="0"/>
              <a:t/>
            </a:r>
            <a:br>
              <a:rPr lang="en-US" sz="1100" dirty="0" smtClean="0"/>
            </a:br>
            <a:r>
              <a:rPr lang="en-US" sz="1100" dirty="0" smtClean="0"/>
              <a:t>Col. Smith’s force of 800 leaves Boston. Revere tells Newman to hang two lanterns in Christ Church.  10:15 Revere leaves for Charlestown. 11:00 Revere sets out on horseback.</a:t>
            </a:r>
          </a:p>
          <a:p>
            <a:pPr>
              <a:spcAft>
                <a:spcPts val="1200"/>
              </a:spcAft>
            </a:pPr>
            <a:r>
              <a:rPr lang="en-US" sz="1100" dirty="0" smtClean="0"/>
              <a:t/>
            </a:r>
            <a:br>
              <a:rPr lang="en-US" sz="1100" dirty="0" smtClean="0"/>
            </a:br>
            <a:r>
              <a:rPr lang="en-US" sz="1100" dirty="0" smtClean="0"/>
              <a:t>Revere arrives at Lexington. British complete landing at Lechmere Point.</a:t>
            </a:r>
          </a:p>
          <a:p>
            <a:pPr>
              <a:spcAft>
                <a:spcPts val="1200"/>
              </a:spcAft>
            </a:pPr>
            <a:endParaRPr lang="en-US" sz="1100" dirty="0"/>
          </a:p>
          <a:p>
            <a:pPr>
              <a:spcAft>
                <a:spcPts val="1200"/>
              </a:spcAft>
            </a:pPr>
            <a:r>
              <a:rPr lang="en-US" sz="1100" dirty="0" smtClean="0"/>
              <a:t>Smith’s force begins marching toward Concord.</a:t>
            </a:r>
          </a:p>
          <a:p>
            <a:pPr>
              <a:spcAft>
                <a:spcPts val="1200"/>
              </a:spcAft>
            </a:pPr>
            <a:endParaRPr lang="en-US" sz="1100" dirty="0"/>
          </a:p>
          <a:p>
            <a:pPr>
              <a:spcAft>
                <a:spcPts val="1200"/>
              </a:spcAft>
            </a:pPr>
            <a:r>
              <a:rPr lang="en-US" sz="1100" dirty="0" smtClean="0"/>
              <a:t>4:30: American horsemen confront British on road. Pitcairn orders troops to load.</a:t>
            </a:r>
          </a:p>
          <a:p>
            <a:pPr>
              <a:spcAft>
                <a:spcPts val="1200"/>
              </a:spcAft>
            </a:pPr>
            <a:r>
              <a:rPr lang="en-US" sz="1100" dirty="0" smtClean="0"/>
              <a:t>British troops arrive at Lexington.  First shots. Eight Americans killed, nine wounded.</a:t>
            </a:r>
            <a:br>
              <a:rPr lang="en-US" sz="1100" dirty="0" smtClean="0"/>
            </a:br>
            <a:r>
              <a:rPr lang="en-US" sz="1100" dirty="0" smtClean="0"/>
              <a:t>5:30: British leave Lexington</a:t>
            </a:r>
          </a:p>
          <a:p>
            <a:pPr>
              <a:spcAft>
                <a:spcPts val="1200"/>
              </a:spcAft>
            </a:pPr>
            <a:endParaRPr lang="en-US" sz="1100" dirty="0"/>
          </a:p>
          <a:p>
            <a:pPr>
              <a:spcAft>
                <a:spcPts val="1200"/>
              </a:spcAft>
            </a:pPr>
            <a:r>
              <a:rPr lang="en-US" sz="1100" dirty="0" smtClean="0"/>
              <a:t/>
            </a:r>
            <a:br>
              <a:rPr lang="en-US" sz="1100" dirty="0" smtClean="0"/>
            </a:br>
            <a:r>
              <a:rPr lang="en-US" sz="1100" dirty="0" smtClean="0"/>
              <a:t>British arrive at Concord</a:t>
            </a:r>
          </a:p>
          <a:p>
            <a:pPr>
              <a:spcAft>
                <a:spcPts val="1200"/>
              </a:spcAft>
            </a:pPr>
            <a:r>
              <a:rPr lang="en-US" sz="1100" dirty="0" smtClean="0"/>
              <a:t>Percy’s force of 1200 men leaves Boston to reinforce Smith.</a:t>
            </a:r>
            <a:endParaRPr lang="en-US" sz="1100" dirty="0"/>
          </a:p>
          <a:p>
            <a:pPr>
              <a:spcAft>
                <a:spcPts val="1200"/>
              </a:spcAft>
            </a:pPr>
            <a:r>
              <a:rPr lang="en-US" sz="1100" dirty="0" smtClean="0"/>
              <a:t>Battle at the North Bridge. British break and run after two volleys.</a:t>
            </a:r>
          </a:p>
          <a:p>
            <a:pPr>
              <a:spcAft>
                <a:spcPts val="1200"/>
              </a:spcAft>
            </a:pPr>
            <a:endParaRPr lang="en-US" sz="1100" dirty="0"/>
          </a:p>
          <a:p>
            <a:pPr>
              <a:spcAft>
                <a:spcPts val="1200"/>
              </a:spcAft>
            </a:pPr>
            <a:endParaRPr lang="en-US" sz="1100" dirty="0" smtClean="0"/>
          </a:p>
          <a:p>
            <a:pPr>
              <a:spcAft>
                <a:spcPts val="1200"/>
              </a:spcAft>
            </a:pPr>
            <a:endParaRPr lang="en-US" sz="1100" dirty="0"/>
          </a:p>
          <a:p>
            <a:pPr>
              <a:spcAft>
                <a:spcPts val="1200"/>
              </a:spcAft>
            </a:pPr>
            <a:r>
              <a:rPr lang="en-US" sz="1100" dirty="0" smtClean="0"/>
              <a:t>Percy arrives in Lexington. Smith arrives about 2:30. </a:t>
            </a:r>
          </a:p>
          <a:p>
            <a:pPr>
              <a:spcAft>
                <a:spcPts val="1200"/>
              </a:spcAft>
            </a:pPr>
            <a:r>
              <a:rPr lang="en-US" sz="1100" dirty="0" smtClean="0"/>
              <a:t>3:30: British leave Lexington.  Fighting is continuous at every step. British kill civilians, loot and torch homes in </a:t>
            </a:r>
            <a:r>
              <a:rPr lang="en-US" sz="1100" dirty="0" err="1" smtClean="0"/>
              <a:t>Menotomy</a:t>
            </a:r>
            <a:r>
              <a:rPr lang="en-US" sz="1100" dirty="0" smtClean="0"/>
              <a:t>.</a:t>
            </a:r>
            <a:endParaRPr lang="en-US" sz="1100" dirty="0"/>
          </a:p>
          <a:p>
            <a:pPr>
              <a:spcAft>
                <a:spcPts val="1200"/>
              </a:spcAft>
            </a:pPr>
            <a:r>
              <a:rPr lang="en-US" sz="1100" dirty="0" smtClean="0"/>
              <a:t/>
            </a:r>
            <a:br>
              <a:rPr lang="en-US" sz="1100" dirty="0" smtClean="0"/>
            </a:br>
            <a:r>
              <a:rPr lang="en-US" sz="1100" dirty="0" smtClean="0"/>
              <a:t/>
            </a:r>
            <a:br>
              <a:rPr lang="en-US" sz="1100" dirty="0" smtClean="0"/>
            </a:br>
            <a:endParaRPr lang="en-US" sz="1100" dirty="0" smtClean="0"/>
          </a:p>
          <a:p>
            <a:pPr>
              <a:spcAft>
                <a:spcPts val="1200"/>
              </a:spcAft>
            </a:pPr>
            <a:r>
              <a:rPr lang="en-US" sz="1100" dirty="0" smtClean="0"/>
              <a:t>British arrive in Charlestown., where they are protected by </a:t>
            </a:r>
            <a:r>
              <a:rPr lang="en-US" sz="1100" i="1" dirty="0" smtClean="0"/>
              <a:t>Somerset’s</a:t>
            </a:r>
            <a:r>
              <a:rPr lang="en-US" sz="1100" dirty="0" smtClean="0"/>
              <a:t> cannon.</a:t>
            </a:r>
            <a:endParaRPr lang="en-US" sz="1100" dirty="0"/>
          </a:p>
        </p:txBody>
      </p:sp>
    </p:spTree>
    <p:extLst>
      <p:ext uri="{BB962C8B-B14F-4D97-AF65-F5344CB8AC3E}">
        <p14:creationId xmlns:p14="http://schemas.microsoft.com/office/powerpoint/2010/main" val="3202212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152400"/>
            <a:ext cx="6172200" cy="853016"/>
          </a:xfrm>
        </p:spPr>
        <p:txBody>
          <a:bodyPr/>
          <a:lstStyle/>
          <a:p>
            <a:r>
              <a:rPr lang="en-US" dirty="0" smtClean="0"/>
              <a:t>People to Remember</a:t>
            </a:r>
            <a:endParaRPr lang="en-US" dirty="0"/>
          </a:p>
        </p:txBody>
      </p:sp>
      <p:sp>
        <p:nvSpPr>
          <p:cNvPr id="4" name="TextBox 3"/>
          <p:cNvSpPr txBox="1"/>
          <p:nvPr/>
        </p:nvSpPr>
        <p:spPr>
          <a:xfrm>
            <a:off x="0" y="2286000"/>
            <a:ext cx="3390900" cy="5801588"/>
          </a:xfrm>
          <a:prstGeom prst="rect">
            <a:avLst/>
          </a:prstGeom>
          <a:noFill/>
        </p:spPr>
        <p:txBody>
          <a:bodyPr wrap="square" rtlCol="0">
            <a:spAutoFit/>
          </a:bodyPr>
          <a:lstStyle/>
          <a:p>
            <a:r>
              <a:rPr lang="en-US" sz="1100" u="sng" dirty="0" smtClean="0"/>
              <a:t>Americans</a:t>
            </a:r>
            <a:endParaRPr lang="en-US" sz="1100" u="sng" dirty="0"/>
          </a:p>
          <a:p>
            <a:endParaRPr lang="en-US" sz="1000" dirty="0"/>
          </a:p>
          <a:p>
            <a:r>
              <a:rPr lang="en-US" sz="1000" u="sng" dirty="0"/>
              <a:t>Before the Battle</a:t>
            </a:r>
          </a:p>
          <a:p>
            <a:r>
              <a:rPr lang="en-US" sz="1000" dirty="0"/>
              <a:t>Samuel Adams: “Father of the American Revolution”</a:t>
            </a:r>
          </a:p>
          <a:p>
            <a:r>
              <a:rPr lang="en-US" sz="1000" dirty="0" smtClean="0"/>
              <a:t>Paul </a:t>
            </a:r>
            <a:r>
              <a:rPr lang="en-US" sz="1000" dirty="0"/>
              <a:t>Revere</a:t>
            </a:r>
          </a:p>
          <a:p>
            <a:r>
              <a:rPr lang="en-US" sz="1000" dirty="0"/>
              <a:t>Robert </a:t>
            </a:r>
            <a:r>
              <a:rPr lang="en-US" sz="1000" dirty="0" smtClean="0"/>
              <a:t>Newman: sexton of Old North Church, set lanterns</a:t>
            </a:r>
          </a:p>
          <a:p>
            <a:r>
              <a:rPr lang="en-US" sz="1000" dirty="0" smtClean="0"/>
              <a:t>William Dawes</a:t>
            </a:r>
          </a:p>
          <a:p>
            <a:r>
              <a:rPr lang="en-US" sz="1000" dirty="0" smtClean="0"/>
              <a:t>Samuel Prescott: rode on to Concord after Revere captured</a:t>
            </a:r>
          </a:p>
          <a:p>
            <a:r>
              <a:rPr lang="en-US" sz="1000" dirty="0" smtClean="0"/>
              <a:t>Dr. Joseph Warren: a leader in Sons of Liberty</a:t>
            </a:r>
          </a:p>
          <a:p>
            <a:r>
              <a:rPr lang="en-US" sz="1000" dirty="0" smtClean="0"/>
              <a:t>Dr. Benjamin Church: traitor and spy for Gen. Gage</a:t>
            </a:r>
          </a:p>
          <a:p>
            <a:r>
              <a:rPr lang="en-US" sz="1000" dirty="0" smtClean="0"/>
              <a:t>John Hancock</a:t>
            </a:r>
          </a:p>
          <a:p>
            <a:r>
              <a:rPr lang="en-US" sz="1000" dirty="0" smtClean="0"/>
              <a:t>Margaret Kemble Gage: told Dr. Warren of British plan</a:t>
            </a:r>
            <a:endParaRPr lang="en-US" sz="1000" dirty="0"/>
          </a:p>
          <a:p>
            <a:endParaRPr lang="en-US" sz="1000" dirty="0"/>
          </a:p>
          <a:p>
            <a:endParaRPr lang="en-US" sz="1000" dirty="0"/>
          </a:p>
          <a:p>
            <a:r>
              <a:rPr lang="en-US" sz="1000" u="sng" dirty="0" smtClean="0"/>
              <a:t>Lexington</a:t>
            </a:r>
          </a:p>
          <a:p>
            <a:r>
              <a:rPr lang="en-US" sz="1000" dirty="0" smtClean="0"/>
              <a:t>Capt</a:t>
            </a:r>
            <a:r>
              <a:rPr lang="en-US" sz="1000" dirty="0"/>
              <a:t>. John </a:t>
            </a:r>
            <a:r>
              <a:rPr lang="en-US" sz="1000" dirty="0" smtClean="0"/>
              <a:t>Parker</a:t>
            </a:r>
          </a:p>
          <a:p>
            <a:r>
              <a:rPr lang="en-US" sz="1000" dirty="0" smtClean="0"/>
              <a:t>Jonas Clarke</a:t>
            </a:r>
          </a:p>
          <a:p>
            <a:r>
              <a:rPr lang="en-US" sz="1000" dirty="0" smtClean="0"/>
              <a:t>Jonathan Harrington</a:t>
            </a:r>
          </a:p>
          <a:p>
            <a:r>
              <a:rPr lang="en-US" sz="1000" dirty="0" smtClean="0"/>
              <a:t>William Diamond (16): drummer</a:t>
            </a:r>
          </a:p>
          <a:p>
            <a:r>
              <a:rPr lang="en-US" sz="1000" dirty="0" smtClean="0"/>
              <a:t>Jonathan Harrington (17): fifer</a:t>
            </a:r>
          </a:p>
          <a:p>
            <a:r>
              <a:rPr lang="en-US" sz="1000" dirty="0" smtClean="0"/>
              <a:t>Joshua Simonds: ready to blow the powder, took 1</a:t>
            </a:r>
            <a:r>
              <a:rPr lang="en-US" sz="1000" baseline="30000" dirty="0" smtClean="0"/>
              <a:t>st</a:t>
            </a:r>
            <a:r>
              <a:rPr lang="en-US" sz="1000" dirty="0" smtClean="0"/>
              <a:t> prisoner</a:t>
            </a:r>
          </a:p>
          <a:p>
            <a:endParaRPr lang="en-US" sz="1000" dirty="0"/>
          </a:p>
          <a:p>
            <a:endParaRPr lang="en-US" sz="1000" dirty="0"/>
          </a:p>
          <a:p>
            <a:r>
              <a:rPr lang="en-US" sz="1000" u="sng" dirty="0" smtClean="0"/>
              <a:t>Concord</a:t>
            </a:r>
            <a:endParaRPr lang="en-US" sz="1000" u="sng" dirty="0"/>
          </a:p>
          <a:p>
            <a:r>
              <a:rPr lang="en-US" sz="1000" dirty="0" smtClean="0"/>
              <a:t>Capt</a:t>
            </a:r>
            <a:r>
              <a:rPr lang="en-US" sz="1000" dirty="0"/>
              <a:t>. Isaac </a:t>
            </a:r>
            <a:r>
              <a:rPr lang="en-US" sz="1000" dirty="0" smtClean="0"/>
              <a:t>Davis: Action minutemen leader, first officer KIA</a:t>
            </a:r>
          </a:p>
          <a:p>
            <a:r>
              <a:rPr lang="en-US" sz="1000" dirty="0" smtClean="0"/>
              <a:t>Col. James Barrett: Concord militia leader</a:t>
            </a:r>
          </a:p>
          <a:p>
            <a:r>
              <a:rPr lang="en-US" sz="1000" dirty="0" smtClean="0"/>
              <a:t>Maj. John </a:t>
            </a:r>
            <a:r>
              <a:rPr lang="en-US" sz="1000" dirty="0" err="1" smtClean="0"/>
              <a:t>Buttrick</a:t>
            </a:r>
            <a:r>
              <a:rPr lang="en-US" sz="1000" dirty="0" smtClean="0"/>
              <a:t>: Minutemen leader</a:t>
            </a:r>
          </a:p>
          <a:p>
            <a:r>
              <a:rPr lang="en-US" sz="1000" dirty="0" smtClean="0"/>
              <a:t>Lt. Joseph </a:t>
            </a:r>
            <a:r>
              <a:rPr lang="en-US" sz="1000" dirty="0" err="1" smtClean="0"/>
              <a:t>Hosmer</a:t>
            </a:r>
            <a:r>
              <a:rPr lang="en-US" sz="1000" dirty="0" smtClean="0"/>
              <a:t>: “Will you let them burn the town down?”</a:t>
            </a:r>
          </a:p>
          <a:p>
            <a:endParaRPr lang="en-US" sz="1000" dirty="0"/>
          </a:p>
          <a:p>
            <a:r>
              <a:rPr lang="en-US" sz="1000" u="sng" dirty="0" smtClean="0"/>
              <a:t>Battle Road</a:t>
            </a:r>
          </a:p>
          <a:p>
            <a:r>
              <a:rPr lang="en-US" sz="1000" dirty="0" smtClean="0"/>
              <a:t>Hezekiah Wyman: Death rides a pale horse.”</a:t>
            </a:r>
          </a:p>
          <a:p>
            <a:r>
              <a:rPr lang="en-US" sz="1000" dirty="0" smtClean="0"/>
              <a:t>Sam </a:t>
            </a:r>
            <a:r>
              <a:rPr lang="en-US" sz="1000" dirty="0" err="1" smtClean="0"/>
              <a:t>Whittemore</a:t>
            </a:r>
            <a:r>
              <a:rPr lang="en-US" sz="1000" dirty="0" smtClean="0"/>
              <a:t> (80): Hero of the Commonwealth</a:t>
            </a:r>
          </a:p>
          <a:p>
            <a:r>
              <a:rPr lang="en-US" sz="1000" dirty="0" smtClean="0"/>
              <a:t>David </a:t>
            </a:r>
            <a:r>
              <a:rPr lang="en-US" sz="1000" dirty="0" err="1" smtClean="0"/>
              <a:t>Lamson</a:t>
            </a:r>
            <a:r>
              <a:rPr lang="en-US" sz="1000" dirty="0" smtClean="0"/>
              <a:t>: Captured Percy’s supply wagons</a:t>
            </a:r>
          </a:p>
          <a:p>
            <a:r>
              <a:rPr lang="en-US" sz="1000" dirty="0" smtClean="0"/>
              <a:t>Ruth </a:t>
            </a:r>
            <a:r>
              <a:rPr lang="en-US" sz="1000" dirty="0" err="1" smtClean="0"/>
              <a:t>Batherick</a:t>
            </a:r>
            <a:r>
              <a:rPr lang="en-US" sz="1000" dirty="0" smtClean="0"/>
              <a:t>: Captured 6 Grenadiers</a:t>
            </a:r>
          </a:p>
          <a:p>
            <a:r>
              <a:rPr lang="en-US" sz="1000" dirty="0" smtClean="0"/>
              <a:t>Gen. William Heath: “Circle of Fire” tactic</a:t>
            </a:r>
            <a:endParaRPr lang="en-US" sz="1000" dirty="0"/>
          </a:p>
          <a:p>
            <a:endParaRPr lang="en-US" sz="1000" dirty="0"/>
          </a:p>
          <a:p>
            <a:endParaRPr lang="en-US" sz="1000" dirty="0"/>
          </a:p>
        </p:txBody>
      </p:sp>
      <p:sp>
        <p:nvSpPr>
          <p:cNvPr id="5" name="TextBox 4"/>
          <p:cNvSpPr txBox="1"/>
          <p:nvPr/>
        </p:nvSpPr>
        <p:spPr>
          <a:xfrm>
            <a:off x="3467100" y="2286000"/>
            <a:ext cx="3390900" cy="3462486"/>
          </a:xfrm>
          <a:prstGeom prst="rect">
            <a:avLst/>
          </a:prstGeom>
          <a:noFill/>
        </p:spPr>
        <p:txBody>
          <a:bodyPr wrap="square" rtlCol="0">
            <a:spAutoFit/>
          </a:bodyPr>
          <a:lstStyle/>
          <a:p>
            <a:r>
              <a:rPr lang="en-US" sz="1600" u="sng" dirty="0" smtClean="0"/>
              <a:t>British</a:t>
            </a:r>
            <a:endParaRPr lang="en-US" sz="1600" u="sng" dirty="0"/>
          </a:p>
          <a:p>
            <a:endParaRPr lang="en-US" sz="1600" dirty="0"/>
          </a:p>
          <a:p>
            <a:r>
              <a:rPr lang="en-US" sz="1100" u="sng" dirty="0"/>
              <a:t>Before the Battle</a:t>
            </a:r>
          </a:p>
          <a:p>
            <a:r>
              <a:rPr lang="en-US" sz="1100" dirty="0" smtClean="0"/>
              <a:t>Thomas Gage</a:t>
            </a:r>
          </a:p>
          <a:p>
            <a:r>
              <a:rPr lang="en-US" sz="1100" dirty="0" smtClean="0"/>
              <a:t>Col. Francis Smith</a:t>
            </a:r>
          </a:p>
          <a:p>
            <a:r>
              <a:rPr lang="en-US" sz="1100" dirty="0" smtClean="0"/>
              <a:t>Maj. Edward Mitchell (captured Revere)</a:t>
            </a:r>
          </a:p>
          <a:p>
            <a:endParaRPr lang="en-US" sz="1100" dirty="0"/>
          </a:p>
          <a:p>
            <a:endParaRPr lang="en-US" sz="1100" dirty="0"/>
          </a:p>
          <a:p>
            <a:r>
              <a:rPr lang="en-US" sz="1100" u="sng" dirty="0" smtClean="0"/>
              <a:t>Lexington</a:t>
            </a:r>
          </a:p>
          <a:p>
            <a:r>
              <a:rPr lang="en-US" sz="1100" dirty="0" smtClean="0"/>
              <a:t>Maj. John Pitcairn</a:t>
            </a:r>
            <a:br>
              <a:rPr lang="en-US" sz="1100" dirty="0" smtClean="0"/>
            </a:br>
            <a:r>
              <a:rPr lang="en-US" sz="1100" dirty="0" smtClean="0"/>
              <a:t>Lt. Jesse Adair</a:t>
            </a:r>
          </a:p>
          <a:p>
            <a:endParaRPr lang="en-US" sz="1100" dirty="0"/>
          </a:p>
          <a:p>
            <a:endParaRPr lang="en-US" sz="1100" dirty="0"/>
          </a:p>
          <a:p>
            <a:r>
              <a:rPr lang="en-US" sz="1100" u="sng" dirty="0" smtClean="0"/>
              <a:t>Concord</a:t>
            </a:r>
          </a:p>
          <a:p>
            <a:r>
              <a:rPr lang="en-US" sz="1100" dirty="0" smtClean="0"/>
              <a:t>Cpt. Walter Laurie: commander at North Bridge</a:t>
            </a:r>
            <a:endParaRPr lang="en-US" sz="1100" dirty="0"/>
          </a:p>
          <a:p>
            <a:endParaRPr lang="en-US" sz="1100" dirty="0"/>
          </a:p>
          <a:p>
            <a:r>
              <a:rPr lang="en-US" sz="1100" u="sng" dirty="0" smtClean="0"/>
              <a:t>Battle Road</a:t>
            </a:r>
          </a:p>
          <a:p>
            <a:r>
              <a:rPr lang="en-US" sz="1100" dirty="0" smtClean="0"/>
              <a:t>Brig. General Lord Hugh Percy </a:t>
            </a:r>
          </a:p>
          <a:p>
            <a:endParaRPr lang="en-US" sz="1100" dirty="0"/>
          </a:p>
        </p:txBody>
      </p:sp>
    </p:spTree>
    <p:extLst>
      <p:ext uri="{BB962C8B-B14F-4D97-AF65-F5344CB8AC3E}">
        <p14:creationId xmlns:p14="http://schemas.microsoft.com/office/powerpoint/2010/main" val="41962178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005416"/>
          </a:xfrm>
        </p:spPr>
        <p:txBody>
          <a:bodyPr>
            <a:normAutofit/>
          </a:bodyPr>
          <a:lstStyle/>
          <a:p>
            <a:r>
              <a:rPr lang="en-US" sz="4000" dirty="0" smtClean="0"/>
              <a:t>What They Said…</a:t>
            </a:r>
            <a:endParaRPr lang="en-US" sz="4000" dirty="0"/>
          </a:p>
        </p:txBody>
      </p:sp>
      <p:sp>
        <p:nvSpPr>
          <p:cNvPr id="3" name="Content Placeholder 2"/>
          <p:cNvSpPr>
            <a:spLocks noGrp="1"/>
          </p:cNvSpPr>
          <p:nvPr>
            <p:ph idx="1"/>
          </p:nvPr>
        </p:nvSpPr>
        <p:spPr>
          <a:xfrm>
            <a:off x="76200" y="2133604"/>
            <a:ext cx="6705600" cy="6034617"/>
          </a:xfrm>
        </p:spPr>
        <p:txBody>
          <a:bodyPr>
            <a:normAutofit/>
          </a:bodyPr>
          <a:lstStyle/>
          <a:p>
            <a:r>
              <a:rPr lang="en-US" sz="1000" dirty="0" smtClean="0"/>
              <a:t>Samuel Adams, 1748: “Loyalty is founded in the love and possession of liberty. It includes in it a thorough knowledge of our constitution, its conveniences and defects as well as its real advantages; a becoming jealousy of our immunities, and a steadfast resolutio</a:t>
            </a:r>
            <a:r>
              <a:rPr lang="en-US" sz="1000" dirty="0" smtClean="0"/>
              <a:t>n to maintain them.”</a:t>
            </a:r>
            <a:endParaRPr lang="en-US" sz="1000" dirty="0" smtClean="0"/>
          </a:p>
          <a:p>
            <a:r>
              <a:rPr lang="en-US" sz="1000" dirty="0" smtClean="0"/>
              <a:t>Charles </a:t>
            </a:r>
            <a:r>
              <a:rPr lang="en-US" sz="1000" dirty="0" smtClean="0"/>
              <a:t>Townshend, Chancellor of the Exchequer, 1766: “America should be deprived of its militating and contradictory charters, and its royal governors, judges and attorneys be rendered independent of the people</a:t>
            </a:r>
            <a:r>
              <a:rPr lang="en-US" sz="1000" dirty="0" smtClean="0"/>
              <a:t>.”</a:t>
            </a:r>
          </a:p>
          <a:p>
            <a:r>
              <a:rPr lang="en-US" sz="1000" dirty="0" smtClean="0"/>
              <a:t>Samuel Adams, 1764: “For if our trade be taxed, why not our lands? Why not the produce of our lands and everything we possess or make use of? </a:t>
            </a:r>
            <a:endParaRPr lang="en-US" sz="1000" dirty="0" smtClean="0"/>
          </a:p>
          <a:p>
            <a:r>
              <a:rPr lang="en-US" sz="1000" dirty="0" smtClean="0"/>
              <a:t>Étienne François Choiseul, French minister of war, 1769: “The Americans will not lose out of view their rights and privileges; and, next to their fanaticism for religion, the fanaticism for liberty is the most daring in its measures and the most dangerous in its consequences.”</a:t>
            </a:r>
          </a:p>
          <a:p>
            <a:r>
              <a:rPr lang="en-US" sz="1000" dirty="0"/>
              <a:t>If men were angels, no government would be necessary. If angels were to govern men, neither external nor internal controls on government would be necessary. (James Madison</a:t>
            </a:r>
            <a:r>
              <a:rPr lang="en-US" sz="1000" dirty="0" smtClean="0"/>
              <a:t>)</a:t>
            </a:r>
          </a:p>
          <a:p>
            <a:r>
              <a:rPr lang="en-US" sz="1000" dirty="0" smtClean="0"/>
              <a:t>"</a:t>
            </a:r>
            <a:r>
              <a:rPr lang="en-US" sz="1000" dirty="0"/>
              <a:t>Young man, what we meant in going for those Redcoats was this: we always had governed ourselves and we always meant to. They didn't mean we should."</a:t>
            </a:r>
            <a:br>
              <a:rPr lang="en-US" sz="1000" dirty="0"/>
            </a:br>
            <a:r>
              <a:rPr lang="en-US" sz="1000" dirty="0"/>
              <a:t>(Captain Levi Preston, of the Danvers militia, at age 91, remembering the </a:t>
            </a:r>
            <a:r>
              <a:rPr lang="en-US" sz="1000" dirty="0" smtClean="0"/>
              <a:t>day)</a:t>
            </a:r>
          </a:p>
          <a:p>
            <a:r>
              <a:rPr lang="en-US" sz="1000" dirty="0" smtClean="0"/>
              <a:t>That </a:t>
            </a:r>
            <a:r>
              <a:rPr lang="en-US" sz="1000" dirty="0"/>
              <a:t>it is an indispensable duty which we owe to God, our country, ourselves and posterity, by all lawful ways and means in our power to maintain, defend and preserve those civil and religious rights and liberties, for which many of our fathers fought, bled and died, and to hand them down entire to future generations.  Suffolk Resolves, September 9, 1774, attributed to Dr. Joseph Warren</a:t>
            </a:r>
          </a:p>
        </p:txBody>
      </p:sp>
    </p:spTree>
    <p:extLst>
      <p:ext uri="{BB962C8B-B14F-4D97-AF65-F5344CB8AC3E}">
        <p14:creationId xmlns:p14="http://schemas.microsoft.com/office/powerpoint/2010/main" val="25049499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700616"/>
          </a:xfrm>
        </p:spPr>
        <p:txBody>
          <a:bodyPr>
            <a:normAutofit/>
          </a:bodyPr>
          <a:lstStyle/>
          <a:p>
            <a:r>
              <a:rPr lang="en-US" sz="3600" dirty="0" smtClean="0"/>
              <a:t>50 Years After the Founding</a:t>
            </a:r>
            <a:endParaRPr lang="en-US" sz="3600" dirty="0"/>
          </a:p>
        </p:txBody>
      </p:sp>
      <p:sp>
        <p:nvSpPr>
          <p:cNvPr id="3" name="Content Placeholder 2"/>
          <p:cNvSpPr>
            <a:spLocks noGrp="1"/>
          </p:cNvSpPr>
          <p:nvPr>
            <p:ph idx="1"/>
          </p:nvPr>
        </p:nvSpPr>
        <p:spPr>
          <a:xfrm>
            <a:off x="76200" y="1143002"/>
            <a:ext cx="6705600" cy="5958417"/>
          </a:xfrm>
        </p:spPr>
        <p:txBody>
          <a:bodyPr>
            <a:noAutofit/>
          </a:bodyPr>
          <a:lstStyle/>
          <a:p>
            <a:pPr marL="0" indent="0">
              <a:buNone/>
            </a:pPr>
            <a:r>
              <a:rPr lang="en-US" sz="1100" dirty="0" smtClean="0"/>
              <a:t>Alexis de Tocqueville was a French political philosopher who traveled throughout the United States in the  1830. His most famous book, </a:t>
            </a:r>
            <a:r>
              <a:rPr lang="en-US" sz="1100" i="1" dirty="0" smtClean="0"/>
              <a:t>Democracy in America</a:t>
            </a:r>
            <a:r>
              <a:rPr lang="en-US" sz="1100" dirty="0" smtClean="0"/>
              <a:t>, was published in 1835.</a:t>
            </a:r>
          </a:p>
          <a:p>
            <a:pPr marL="0" indent="0">
              <a:buNone/>
            </a:pPr>
            <a:r>
              <a:rPr lang="en-US" sz="1100" dirty="0" smtClean="0"/>
              <a:t>Tocqueville</a:t>
            </a:r>
            <a:r>
              <a:rPr lang="en-US" sz="1100" dirty="0"/>
              <a:t>, in </a:t>
            </a:r>
            <a:r>
              <a:rPr lang="en-US" sz="1100" i="1" dirty="0" smtClean="0"/>
              <a:t>Democracy </a:t>
            </a:r>
            <a:r>
              <a:rPr lang="en-US" sz="1100" i="1" dirty="0"/>
              <a:t>in America</a:t>
            </a:r>
            <a:r>
              <a:rPr lang="en-US" sz="1100" dirty="0" smtClean="0"/>
              <a:t>, </a:t>
            </a:r>
            <a:r>
              <a:rPr lang="en-US" sz="1100" dirty="0"/>
              <a:t>remarked that while the Americans of the 1830s were not cultured or artistic minded as Europeans, nearly everyone was literate, knowledgeable and active in matters of politics and public affairs. Later in the book he warned us what could happen if we lost that happy aspect of our national personality:</a:t>
            </a:r>
            <a:br>
              <a:rPr lang="en-US" sz="1100" dirty="0"/>
            </a:br>
            <a:r>
              <a:rPr lang="en-US" sz="1100" dirty="0"/>
              <a:t/>
            </a:r>
            <a:br>
              <a:rPr lang="en-US" sz="1100" dirty="0"/>
            </a:br>
            <a:r>
              <a:rPr lang="en-US" sz="1100" dirty="0"/>
              <a:t>"I seek to trace the novel features under which despotism may appear in the world. The first thing that strikes the observation is an innumerable multitude of men, all equal and alike, incessantly endeavoring to procure the petty and paltry pleasures with which they glut their lives. Each of them, living apart, is as a stranger to the fate of all the rest; his children and his private friends constitute to him the whole of mankind. As for the rest of his fellow citizens, he is close to them, but he does not see them; he touches them, but he does not feel them; he exists only in himself and for himself alone; and if his kindred still remain to him, he may be said at any rate to have lost his country...</a:t>
            </a:r>
            <a:br>
              <a:rPr lang="en-US" sz="1100" dirty="0"/>
            </a:br>
            <a:r>
              <a:rPr lang="en-US" sz="1100" dirty="0"/>
              <a:t/>
            </a:r>
            <a:br>
              <a:rPr lang="en-US" sz="1100" dirty="0"/>
            </a:br>
            <a:r>
              <a:rPr lang="en-US" sz="1100" dirty="0" smtClean="0"/>
              <a:t>“Above </a:t>
            </a:r>
            <a:r>
              <a:rPr lang="en-US" sz="1100" dirty="0"/>
              <a:t>this race of men stands an immense and tutelary power, which takes upon itself alone to secure their gratifications and to watch over their fate. That power is absolute, minute, regular, provident, and mild. It </a:t>
            </a:r>
            <a:r>
              <a:rPr lang="en-US" sz="1100" dirty="0" smtClean="0"/>
              <a:t>would be </a:t>
            </a:r>
            <a:r>
              <a:rPr lang="en-US" sz="1100" dirty="0"/>
              <a:t>like the authority of a parent, if, like that authority, its object was to prepare men for manhood; but it seeks, on the contrary, to keep them in perpetual childhood; it is well content that the people should rejoice, provided they think of nothing but rejoicing. For their happiness such a government labors; but it chooses to be the sole agent and the only arbiter of that happiness; it provides for their security, foresees and supplies their necessities, facilitates their pleasures, manages their principal concerns, directs their industry, regulates the descent of property, and subdivides their inheritances; what remains, but to spare them all the care of thinking and all the trouble of living? Thus it every day renders the exercise of the free agency of man less useful and less frequent; it circumscribes the will within a narrower range and gradually robs a man of all the uses of himself. The principle of equality has prepared men for these things; it has predisposed men to endure them and often to look on them as benefits...</a:t>
            </a:r>
            <a:br>
              <a:rPr lang="en-US" sz="1100" dirty="0"/>
            </a:br>
            <a:r>
              <a:rPr lang="en-US" sz="1100" dirty="0"/>
              <a:t/>
            </a:r>
            <a:br>
              <a:rPr lang="en-US" sz="1100" dirty="0"/>
            </a:br>
            <a:r>
              <a:rPr lang="en-US" sz="1100" dirty="0" smtClean="0"/>
              <a:t>“They </a:t>
            </a:r>
            <a:r>
              <a:rPr lang="en-US" sz="1100" dirty="0"/>
              <a:t>devise a sole, tutelary, and all-powerful form of government, but elected by the people. They combine the principle of centralization and that of popular sovereignty; this gives [men] a respite; they console themselves for being in tutelage by the reflection that they have chosen their own guardians...By this system the people shake off their state of dependence just long enough to select their master and then relapse into it again...</a:t>
            </a:r>
            <a:br>
              <a:rPr lang="en-US" sz="1100" dirty="0"/>
            </a:br>
            <a:r>
              <a:rPr lang="en-US" sz="1100" dirty="0"/>
              <a:t/>
            </a:r>
            <a:br>
              <a:rPr lang="en-US" sz="1100" dirty="0"/>
            </a:br>
            <a:r>
              <a:rPr lang="en-US" sz="1100" dirty="0" smtClean="0"/>
              <a:t>“Subjection </a:t>
            </a:r>
            <a:r>
              <a:rPr lang="en-US" sz="1100" dirty="0"/>
              <a:t>in minor affairs breaks out every day and is felt by the whole community indiscriminately. It does not drive men to resistance, but it crosses them at every turn, till they are led to surrender the exercise of their own will. Thus their spirit is gradually broken and their character enervated...It is in vain to summon a people who have been rendered so dependent on the central power to choose from time to time the representatives of that power; this rare and brief exercise of their free choice, however important it may be, will not prevent them from gradually losing the faculties of thinking, feeling, and acting for themselves, and thus gradually falling below the level of humanity."</a:t>
            </a:r>
            <a:br>
              <a:rPr lang="en-US" sz="1100" dirty="0"/>
            </a:br>
            <a:r>
              <a:rPr lang="en-US" sz="1100" dirty="0"/>
              <a:t/>
            </a:r>
            <a:br>
              <a:rPr lang="en-US" sz="1100" dirty="0"/>
            </a:br>
            <a:r>
              <a:rPr lang="en-US" sz="1100" dirty="0"/>
              <a:t>Tocqueville wrote that in the 1830s, and </a:t>
            </a:r>
            <a:r>
              <a:rPr lang="en-US" sz="1100" dirty="0" smtClean="0"/>
              <a:t>where are we now? Apathy and ignorance are our greatest enemies. If </a:t>
            </a:r>
            <a:r>
              <a:rPr lang="en-US" sz="1100" dirty="0"/>
              <a:t>we in Appleseed can restore that active, vigilant citizen, we will have done our </a:t>
            </a:r>
            <a:r>
              <a:rPr lang="en-US" sz="1100" dirty="0" smtClean="0"/>
              <a:t>descendants </a:t>
            </a:r>
            <a:r>
              <a:rPr lang="en-US" sz="1100" dirty="0"/>
              <a:t>the greatest possible service.</a:t>
            </a:r>
          </a:p>
        </p:txBody>
      </p:sp>
    </p:spTree>
    <p:extLst>
      <p:ext uri="{BB962C8B-B14F-4D97-AF65-F5344CB8AC3E}">
        <p14:creationId xmlns:p14="http://schemas.microsoft.com/office/powerpoint/2010/main" val="13276119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929216"/>
          </a:xfrm>
        </p:spPr>
        <p:txBody>
          <a:bodyPr>
            <a:normAutofit/>
          </a:bodyPr>
          <a:lstStyle/>
          <a:p>
            <a:r>
              <a:rPr lang="en-US" dirty="0" smtClean="0"/>
              <a:t>Being an Active Citizen</a:t>
            </a:r>
            <a:endParaRPr lang="en-US" dirty="0"/>
          </a:p>
        </p:txBody>
      </p:sp>
      <p:sp>
        <p:nvSpPr>
          <p:cNvPr id="3" name="Content Placeholder 2"/>
          <p:cNvSpPr>
            <a:spLocks noGrp="1"/>
          </p:cNvSpPr>
          <p:nvPr>
            <p:ph idx="1"/>
          </p:nvPr>
        </p:nvSpPr>
        <p:spPr>
          <a:xfrm>
            <a:off x="342900" y="1295400"/>
            <a:ext cx="6172200" cy="6034617"/>
          </a:xfrm>
        </p:spPr>
        <p:txBody>
          <a:bodyPr>
            <a:normAutofit/>
          </a:bodyPr>
          <a:lstStyle/>
          <a:p>
            <a:pPr marL="0" indent="0">
              <a:buNone/>
            </a:pPr>
            <a:endParaRPr lang="en-US" sz="1100" dirty="0" smtClean="0"/>
          </a:p>
          <a:p>
            <a:pPr marL="0" indent="0">
              <a:buNone/>
            </a:pPr>
            <a:endParaRPr lang="en-US" sz="1100" dirty="0"/>
          </a:p>
          <a:p>
            <a:pPr marL="0" indent="0">
              <a:buNone/>
            </a:pPr>
            <a:r>
              <a:rPr lang="en-US" sz="1100" dirty="0" smtClean="0"/>
              <a:t>April 19 was a victory because of the strong community bonds among the Americans, which enabled them to organize within their towns and communicate between towns. Without internet or cell phones, they mobilized 14,000 men in one day to defend their liberty.  How many people can you mobilize to participate in the government they gave us? </a:t>
            </a:r>
            <a:endParaRPr lang="en-US" sz="1100" dirty="0"/>
          </a:p>
        </p:txBody>
      </p:sp>
    </p:spTree>
    <p:extLst>
      <p:ext uri="{BB962C8B-B14F-4D97-AF65-F5344CB8AC3E}">
        <p14:creationId xmlns:p14="http://schemas.microsoft.com/office/powerpoint/2010/main" val="23467090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Book Antiqua" panose="02040602050305030304" pitchFamily="18" charset="0"/>
              </a:rPr>
              <a:t>Bibliography</a:t>
            </a:r>
            <a:endParaRPr lang="en-US" dirty="0">
              <a:latin typeface="Book Antiqua" panose="02040602050305030304" pitchFamily="18" charset="0"/>
            </a:endParaRPr>
          </a:p>
        </p:txBody>
      </p:sp>
      <p:sp>
        <p:nvSpPr>
          <p:cNvPr id="3" name="Content Placeholder 2"/>
          <p:cNvSpPr>
            <a:spLocks noGrp="1"/>
          </p:cNvSpPr>
          <p:nvPr>
            <p:ph idx="1"/>
          </p:nvPr>
        </p:nvSpPr>
        <p:spPr/>
        <p:txBody>
          <a:bodyPr>
            <a:normAutofit/>
          </a:bodyPr>
          <a:lstStyle/>
          <a:p>
            <a:r>
              <a:rPr lang="en-US" sz="1200" dirty="0" smtClean="0">
                <a:latin typeface="Book Antiqua" panose="02040602050305030304" pitchFamily="18" charset="0"/>
              </a:rPr>
              <a:t>Paul Revere’s Ride</a:t>
            </a:r>
          </a:p>
          <a:p>
            <a:r>
              <a:rPr lang="en-US" sz="1200" dirty="0" smtClean="0">
                <a:latin typeface="Book Antiqua" panose="02040602050305030304" pitchFamily="18" charset="0"/>
              </a:rPr>
              <a:t>Samuel Adams – Father of the American Revolution</a:t>
            </a:r>
          </a:p>
          <a:p>
            <a:endParaRPr lang="en-US" sz="1200" dirty="0">
              <a:latin typeface="Book Antiqua" panose="02040602050305030304" pitchFamily="18" charset="0"/>
            </a:endParaRPr>
          </a:p>
        </p:txBody>
      </p:sp>
    </p:spTree>
    <p:extLst>
      <p:ext uri="{BB962C8B-B14F-4D97-AF65-F5344CB8AC3E}">
        <p14:creationId xmlns:p14="http://schemas.microsoft.com/office/powerpoint/2010/main" val="212925002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24564</TotalTime>
  <Words>1071</Words>
  <Application>Microsoft Office PowerPoint</Application>
  <PresentationFormat>On-screen Show (4:3)</PresentationFormat>
  <Paragraphs>155</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Appleseed History</vt:lpstr>
      <vt:lpstr>Big Picture Timeline</vt:lpstr>
      <vt:lpstr>April 19, 1775 Timeline</vt:lpstr>
      <vt:lpstr>People to Remember</vt:lpstr>
      <vt:lpstr>What They Said…</vt:lpstr>
      <vt:lpstr>50 Years After the Founding</vt:lpstr>
      <vt:lpstr>Being an Active Citizen</vt:lpstr>
      <vt:lpstr>Bibliography</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Appleseed History</dc:title>
  <dc:creator>Robert Newton</dc:creator>
  <cp:lastModifiedBy>RN</cp:lastModifiedBy>
  <cp:revision>75</cp:revision>
  <cp:lastPrinted>2014-08-16T01:16:06Z</cp:lastPrinted>
  <dcterms:created xsi:type="dcterms:W3CDTF">2014-05-09T21:27:31Z</dcterms:created>
  <dcterms:modified xsi:type="dcterms:W3CDTF">2014-09-13T15:47:05Z</dcterms:modified>
</cp:coreProperties>
</file>